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4" r:id="rId5"/>
  </p:sldMasterIdLst>
  <p:notesMasterIdLst>
    <p:notesMasterId r:id="rId39"/>
  </p:notesMasterIdLst>
  <p:handoutMasterIdLst>
    <p:handoutMasterId r:id="rId40"/>
  </p:handoutMasterIdLst>
  <p:sldIdLst>
    <p:sldId id="265" r:id="rId6"/>
    <p:sldId id="272" r:id="rId7"/>
    <p:sldId id="338" r:id="rId8"/>
    <p:sldId id="301" r:id="rId9"/>
    <p:sldId id="342" r:id="rId10"/>
    <p:sldId id="257" r:id="rId11"/>
    <p:sldId id="302" r:id="rId12"/>
    <p:sldId id="300" r:id="rId13"/>
    <p:sldId id="311" r:id="rId14"/>
    <p:sldId id="312" r:id="rId15"/>
    <p:sldId id="313" r:id="rId16"/>
    <p:sldId id="275" r:id="rId17"/>
    <p:sldId id="314" r:id="rId18"/>
    <p:sldId id="321" r:id="rId19"/>
    <p:sldId id="277" r:id="rId20"/>
    <p:sldId id="322" r:id="rId21"/>
    <p:sldId id="324" r:id="rId22"/>
    <p:sldId id="323" r:id="rId23"/>
    <p:sldId id="325" r:id="rId24"/>
    <p:sldId id="327" r:id="rId25"/>
    <p:sldId id="328" r:id="rId26"/>
    <p:sldId id="340" r:id="rId27"/>
    <p:sldId id="341" r:id="rId28"/>
    <p:sldId id="280" r:id="rId29"/>
    <p:sldId id="329" r:id="rId30"/>
    <p:sldId id="330" r:id="rId31"/>
    <p:sldId id="331" r:id="rId32"/>
    <p:sldId id="337" r:id="rId33"/>
    <p:sldId id="333" r:id="rId34"/>
    <p:sldId id="335" r:id="rId35"/>
    <p:sldId id="336" r:id="rId36"/>
    <p:sldId id="332" r:id="rId37"/>
    <p:sldId id="267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n Shapovalov" initials="IS" lastIdx="1" clrIdx="0">
    <p:extLst>
      <p:ext uri="{19B8F6BF-5375-455C-9EA6-DF929625EA0E}">
        <p15:presenceInfo xmlns:p15="http://schemas.microsoft.com/office/powerpoint/2012/main" userId="S-1-5-21-1430328663-2098613005-1233803906-42282" providerId="AD"/>
      </p:ext>
    </p:extLst>
  </p:cmAuthor>
  <p:cmAuthor id="2" name="Valery Slezkintsev" initials="VS" lastIdx="1" clrIdx="1">
    <p:extLst>
      <p:ext uri="{19B8F6BF-5375-455C-9EA6-DF929625EA0E}">
        <p15:presenceInfo xmlns:p15="http://schemas.microsoft.com/office/powerpoint/2012/main" userId="S-1-5-21-1430328663-2098613005-1233803906-1082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200"/>
    <a:srgbClr val="07080F"/>
    <a:srgbClr val="090509"/>
    <a:srgbClr val="050201"/>
    <a:srgbClr val="000000"/>
    <a:srgbClr val="262626"/>
    <a:srgbClr val="353333"/>
    <a:srgbClr val="111111"/>
    <a:srgbClr val="36333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5" autoAdjust="0"/>
    <p:restoredTop sz="77791" autoAdjust="0"/>
  </p:normalViewPr>
  <p:slideViewPr>
    <p:cSldViewPr snapToGrid="0">
      <p:cViewPr varScale="1">
        <p:scale>
          <a:sx n="58" d="100"/>
          <a:sy n="58" d="100"/>
        </p:scale>
        <p:origin x="11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472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49FF5B-D755-4AF9-9FD2-48E2F65817B4}" type="datetimeFigureOut">
              <a:rPr lang="ru-RU" smtClean="0"/>
              <a:t>20.04.2018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CE39F-1111-4D3B-94C1-738D94D757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2140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8886-F9A2-4E2C-9826-FE2B4743919C}" type="datetimeFigureOut">
              <a:rPr lang="ru-RU" smtClean="0"/>
              <a:t>20.04.2018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D81BB-E5EE-448A-AE7E-5F7AF09FA8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4988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4237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6301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2902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4911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37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4813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24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92429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627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6429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229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2142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03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7888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71039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603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1783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8723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141078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60278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50283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461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21931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8815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493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5091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2480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730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4785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961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71662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27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30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323413"/>
            <a:ext cx="5358220" cy="2492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A1C4-6E0E-436C-AB76-78D6E88286A6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791476"/>
            <a:ext cx="5357813" cy="1893284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08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A5285-52AB-4A73-9A0C-87CE129D9C9D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9" name="Текст 6"/>
          <p:cNvSpPr>
            <a:spLocks noGrp="1"/>
          </p:cNvSpPr>
          <p:nvPr>
            <p:ph type="body" sz="quarter" idx="48" hasCustomPrompt="1"/>
          </p:nvPr>
        </p:nvSpPr>
        <p:spPr>
          <a:xfrm>
            <a:off x="434976" y="996657"/>
            <a:ext cx="6861174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7" y="1645966"/>
            <a:ext cx="11318874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6059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90458"/>
            <a:ext cx="8147050" cy="4423829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29EF-4C0F-43A9-B490-D65932EC9E71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5" y="5613370"/>
            <a:ext cx="6861175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8746549" y="99045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number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8746549" y="182014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8746549" y="219313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8746549" y="2838308"/>
            <a:ext cx="3007301" cy="728310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5400" b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number</a:t>
            </a:r>
            <a:endParaRPr lang="ru-RU" dirty="0" smtClean="0"/>
          </a:p>
        </p:txBody>
      </p:sp>
      <p:sp>
        <p:nvSpPr>
          <p:cNvPr id="19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8746549" y="3667991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 b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8746549" y="4040985"/>
            <a:ext cx="3007301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8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CAC8-CF70-489D-AF6F-BFC494C21E07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975826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4882617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5309391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751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s &amp; char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2342685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0A156-BAE1-478F-89E9-060A02E0D229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1059278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434976" y="1486052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12" name="Объект 6"/>
          <p:cNvSpPr>
            <a:spLocks noGrp="1"/>
          </p:cNvSpPr>
          <p:nvPr>
            <p:ph sz="quarter" idx="54"/>
          </p:nvPr>
        </p:nvSpPr>
        <p:spPr>
          <a:xfrm>
            <a:off x="6445230" y="2342684"/>
            <a:ext cx="5308620" cy="365144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5" hasCustomPrompt="1"/>
          </p:nvPr>
        </p:nvSpPr>
        <p:spPr>
          <a:xfrm>
            <a:off x="6445230" y="1059278"/>
            <a:ext cx="5308620" cy="246221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56" hasCustomPrompt="1"/>
          </p:nvPr>
        </p:nvSpPr>
        <p:spPr>
          <a:xfrm>
            <a:off x="6445230" y="1486052"/>
            <a:ext cx="5308620" cy="601289"/>
          </a:xfrm>
        </p:spPr>
        <p:txBody>
          <a:bodyPr wrap="square"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subtext</a:t>
            </a:r>
            <a:endParaRPr lang="ru-RU" dirty="0" smtClean="0"/>
          </a:p>
        </p:txBody>
      </p:sp>
      <p:sp>
        <p:nvSpPr>
          <p:cNvPr id="8" name="Заголовок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876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/>
          <p:cNvSpPr>
            <a:spLocks noGrp="1"/>
          </p:cNvSpPr>
          <p:nvPr>
            <p:ph sz="quarter" idx="49"/>
          </p:nvPr>
        </p:nvSpPr>
        <p:spPr>
          <a:xfrm>
            <a:off x="434976" y="1606131"/>
            <a:ext cx="11318874" cy="455033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06880-2F3C-4CF1-A3B0-AC2DA0FCCADA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434976" y="950946"/>
            <a:ext cx="5546724" cy="414061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490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B0D7-1B7A-4CDC-9416-05EE2C73BA4C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810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3"/>
          <p:cNvSpPr>
            <a:spLocks noGrp="1"/>
          </p:cNvSpPr>
          <p:nvPr>
            <p:ph type="body" sz="quarter" idx="36" hasCustomPrompt="1"/>
          </p:nvPr>
        </p:nvSpPr>
        <p:spPr>
          <a:xfrm>
            <a:off x="434977" y="4329436"/>
            <a:ext cx="5137002" cy="221599"/>
          </a:xfrm>
        </p:spPr>
        <p:txBody>
          <a:bodyPr lIns="0" tIns="0" rIns="0" bIns="0" anchor="t" anchorCtr="0">
            <a:spAutoFit/>
          </a:bodyPr>
          <a:lstStyle>
            <a:lvl1pPr marL="0" indent="0">
              <a:buFontTx/>
              <a:buNone/>
              <a:defRPr sz="1600" i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Secondary text area</a:t>
            </a:r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6" y="2624407"/>
            <a:ext cx="5790337" cy="1491177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Who We Are,</a:t>
            </a:r>
            <a:br>
              <a:rPr lang="en-US" dirty="0" smtClean="0"/>
            </a:br>
            <a:r>
              <a:rPr lang="en-US" dirty="0" smtClean="0"/>
              <a:t>What We Do,</a:t>
            </a:r>
            <a:br>
              <a:rPr lang="en-US" dirty="0" smtClean="0"/>
            </a:br>
            <a:r>
              <a:rPr lang="en-US" dirty="0" smtClean="0"/>
              <a:t>What Matters To Us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2450" y="1520170"/>
            <a:ext cx="1524000" cy="3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2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 (Big img with tex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6" y="1275907"/>
            <a:ext cx="5137002" cy="4316819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762" y="6289650"/>
            <a:ext cx="1208351" cy="3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4975" y="2931941"/>
            <a:ext cx="5790337" cy="994118"/>
          </a:xfrm>
        </p:spPr>
        <p:txBody>
          <a:bodyPr anchor="t" anchorCtr="0">
            <a:spAutoFit/>
          </a:bodyPr>
          <a:lstStyle>
            <a:lvl1pPr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Threat</a:t>
            </a:r>
            <a:br>
              <a:rPr lang="en-US" dirty="0" smtClean="0"/>
            </a:br>
            <a:r>
              <a:rPr lang="en-US" dirty="0" smtClean="0"/>
              <a:t>Landscape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656" y="6289650"/>
            <a:ext cx="1210676" cy="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0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3122091"/>
            <a:ext cx="6793742" cy="387798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 PROTECT WHAT MATTERS MOST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48" y="4538909"/>
            <a:ext cx="1929630" cy="5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0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0E1A-5980-415F-BAE4-DFDE382A9C01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323413"/>
            <a:ext cx="5758412" cy="22162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95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We_protect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689892" y="2681711"/>
            <a:ext cx="6793742" cy="761846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IF IT'S IMPORTANT FOR YOU, </a:t>
            </a:r>
            <a:br>
              <a:rPr lang="en-US" dirty="0" smtClean="0"/>
            </a:br>
            <a:r>
              <a:rPr lang="en-US" dirty="0" smtClean="0"/>
              <a:t>YOU'VE GOT IT PROTECTED.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36" y="3930841"/>
            <a:ext cx="1719454" cy="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65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Kaspersky Lab HQ</a:t>
            </a:r>
          </a:p>
          <a:p>
            <a:pPr lvl="0"/>
            <a:r>
              <a:rPr lang="en-US" dirty="0" smtClean="0"/>
              <a:t>39A/3 </a:t>
            </a:r>
            <a:r>
              <a:rPr lang="en-US" dirty="0" err="1" smtClean="0"/>
              <a:t>Leningradskoe</a:t>
            </a:r>
            <a:r>
              <a:rPr lang="en-US" dirty="0" smtClean="0"/>
              <a:t> </a:t>
            </a:r>
            <a:r>
              <a:rPr lang="en-US" dirty="0" err="1" smtClean="0"/>
              <a:t>Shosse</a:t>
            </a:r>
            <a:endParaRPr lang="en-US" dirty="0" smtClean="0"/>
          </a:p>
          <a:p>
            <a:pPr lvl="0"/>
            <a:r>
              <a:rPr lang="en-US" dirty="0" smtClean="0"/>
              <a:t>Moscow, 125212, Russian Federation</a:t>
            </a:r>
          </a:p>
          <a:p>
            <a:pPr lvl="0"/>
            <a:r>
              <a:rPr lang="en-US" dirty="0" smtClean="0"/>
              <a:t>Tel: +7 (495) 797-8700</a:t>
            </a:r>
          </a:p>
          <a:p>
            <a:pPr lvl="0"/>
            <a:r>
              <a:rPr lang="en-US" dirty="0" smtClean="0"/>
              <a:t>www.kaspersky.com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6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_Let's_talk?_20ye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5707" y="3122091"/>
            <a:ext cx="4182938" cy="38779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Let’s Talk?</a:t>
            </a:r>
            <a:endParaRPr lang="ru-RU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434976" y="3940954"/>
            <a:ext cx="4183669" cy="1128514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"/>
              </a:spcBef>
              <a:buFontTx/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Kaspersky Lab HQ</a:t>
            </a:r>
          </a:p>
          <a:p>
            <a:pPr lvl="0"/>
            <a:r>
              <a:rPr lang="en-US" dirty="0" smtClean="0"/>
              <a:t>39A/3 </a:t>
            </a:r>
            <a:r>
              <a:rPr lang="en-US" dirty="0" err="1" smtClean="0"/>
              <a:t>Leningradskoe</a:t>
            </a:r>
            <a:r>
              <a:rPr lang="en-US" dirty="0" smtClean="0"/>
              <a:t> </a:t>
            </a:r>
            <a:r>
              <a:rPr lang="en-US" dirty="0" err="1" smtClean="0"/>
              <a:t>Shosse</a:t>
            </a:r>
            <a:endParaRPr lang="en-US" dirty="0" smtClean="0"/>
          </a:p>
          <a:p>
            <a:pPr lvl="0"/>
            <a:r>
              <a:rPr lang="en-US" dirty="0" smtClean="0"/>
              <a:t>Moscow, 125212, Russian Federation</a:t>
            </a:r>
          </a:p>
          <a:p>
            <a:pPr lvl="0"/>
            <a:r>
              <a:rPr lang="en-US" dirty="0" smtClean="0"/>
              <a:t>Tel: +7 (495) 797-8700</a:t>
            </a:r>
          </a:p>
          <a:p>
            <a:pPr lvl="0"/>
            <a:r>
              <a:rPr lang="en-US" dirty="0" smtClean="0"/>
              <a:t>www.kaspersky.com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3" y="5500533"/>
            <a:ext cx="1493537" cy="4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58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4E2A6-CC17-425B-80A5-29E479326229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1323413"/>
            <a:ext cx="11318873" cy="441371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1343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E2FD2-3809-4DA3-8AAC-1A3ED90D815F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9"/>
          </p:nvPr>
        </p:nvSpPr>
        <p:spPr>
          <a:xfrm>
            <a:off x="434975" y="1323414"/>
            <a:ext cx="5358219" cy="2334186"/>
          </a:xfrm>
        </p:spPr>
        <p:txBody>
          <a:bodyPr lIns="0" tIns="0" rIns="0" bIns="0">
            <a:noAutofit/>
          </a:bodyPr>
          <a:lstStyle>
            <a:lvl1pPr marL="180975" indent="-180975">
              <a:defRPr sz="1400">
                <a:solidFill>
                  <a:schemeClr val="accent4"/>
                </a:solidFill>
              </a:defRPr>
            </a:lvl1pPr>
            <a:lvl2pPr marL="542925" indent="-180975">
              <a:defRPr sz="1200">
                <a:solidFill>
                  <a:schemeClr val="accent4"/>
                </a:solidFill>
              </a:defRPr>
            </a:lvl2pPr>
            <a:lvl3pPr marL="895350" indent="-180975" defTabSz="895350">
              <a:defRPr sz="1100">
                <a:solidFill>
                  <a:schemeClr val="accent4"/>
                </a:solidFill>
              </a:defRPr>
            </a:lvl3pPr>
            <a:lvl4pPr marL="1257300" indent="-180975">
              <a:defRPr sz="1000">
                <a:solidFill>
                  <a:schemeClr val="accent4"/>
                </a:solidFill>
              </a:defRPr>
            </a:lvl4pPr>
            <a:lvl5pPr marL="1619250" indent="-180975">
              <a:defRPr sz="900"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32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(duo block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34976" y="1844524"/>
            <a:ext cx="5358220" cy="249299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8E9A8-A4B9-4529-9697-E0949FCE1EED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35" hasCustomPrompt="1"/>
          </p:nvPr>
        </p:nvSpPr>
        <p:spPr>
          <a:xfrm>
            <a:off x="6395630" y="1843873"/>
            <a:ext cx="5358220" cy="249299"/>
          </a:xfrm>
        </p:spPr>
        <p:txBody>
          <a:bodyPr lIns="0" tIns="0" rIns="0" bIns="0">
            <a:spAutoFit/>
          </a:bodyPr>
          <a:lstStyle>
            <a:lvl1pPr marL="0" indent="0">
              <a:buFontTx/>
              <a:buNone/>
              <a:defRPr sz="1800" b="1"/>
            </a:lvl1pPr>
            <a:lvl2pPr marL="457200" indent="0">
              <a:buFontTx/>
              <a:buNone/>
              <a:defRPr b="1"/>
            </a:lvl2pPr>
            <a:lvl3pPr marL="914400" indent="0">
              <a:buFontTx/>
              <a:buNone/>
              <a:defRPr b="1"/>
            </a:lvl3pPr>
            <a:lvl4pPr marL="1371600" indent="0">
              <a:buFontTx/>
              <a:buNone/>
              <a:defRPr b="1"/>
            </a:lvl4pPr>
            <a:lvl5pPr marL="1828800" indent="0">
              <a:buFontTx/>
              <a:buNone/>
              <a:defRPr b="1"/>
            </a:lvl5pPr>
          </a:lstStyle>
          <a:p>
            <a:pPr lvl="0"/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6"/>
          </p:nvPr>
        </p:nvSpPr>
        <p:spPr>
          <a:xfrm>
            <a:off x="43497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25" name="Текст 23"/>
          <p:cNvSpPr>
            <a:spLocks noGrp="1"/>
          </p:cNvSpPr>
          <p:nvPr>
            <p:ph type="body" sz="quarter" idx="37"/>
          </p:nvPr>
        </p:nvSpPr>
        <p:spPr>
          <a:xfrm>
            <a:off x="6396037" y="2311936"/>
            <a:ext cx="5357813" cy="142398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>
                <a:solidFill>
                  <a:schemeClr val="accent4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4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4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4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46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3C97-49C3-47FF-A4E4-48644CF7EE76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340147"/>
            <a:ext cx="1676400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360733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286492" y="1340147"/>
            <a:ext cx="167640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5" y="2756430"/>
            <a:ext cx="2736252" cy="123110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35" hasCustomPrompt="1"/>
          </p:nvPr>
        </p:nvSpPr>
        <p:spPr>
          <a:xfrm>
            <a:off x="8286492" y="2756430"/>
            <a:ext cx="2736252" cy="123110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8" name="Текст 6"/>
          <p:cNvSpPr>
            <a:spLocks noGrp="1"/>
          </p:cNvSpPr>
          <p:nvPr>
            <p:ph type="body" sz="quarter" idx="36" hasCustomPrompt="1"/>
          </p:nvPr>
        </p:nvSpPr>
        <p:spPr>
          <a:xfrm>
            <a:off x="4360733" y="2756430"/>
            <a:ext cx="2736252" cy="123110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2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769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0E4F2-47F3-4493-885D-66DBED91A361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441170"/>
            <a:ext cx="3197226" cy="214811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4495800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8556624" y="1441170"/>
            <a:ext cx="3197226" cy="214811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4495800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8556624" y="3903615"/>
            <a:ext cx="3197226" cy="2462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962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inciples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189F0-23AC-4D4E-B801-574805BFE443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9"/>
          <p:cNvSpPr>
            <a:spLocks noGrp="1"/>
          </p:cNvSpPr>
          <p:nvPr>
            <p:ph type="pic" sz="quarter" idx="18"/>
          </p:nvPr>
        </p:nvSpPr>
        <p:spPr>
          <a:xfrm>
            <a:off x="434976" y="1963457"/>
            <a:ext cx="1931081" cy="11161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8" name="Рисунок 9"/>
          <p:cNvSpPr>
            <a:spLocks noGrp="1"/>
          </p:cNvSpPr>
          <p:nvPr>
            <p:ph type="pic" sz="quarter" idx="25"/>
          </p:nvPr>
        </p:nvSpPr>
        <p:spPr>
          <a:xfrm>
            <a:off x="2781924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26"/>
          </p:nvPr>
        </p:nvSpPr>
        <p:spPr>
          <a:xfrm>
            <a:off x="5128872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27"/>
          </p:nvPr>
        </p:nvSpPr>
        <p:spPr>
          <a:xfrm>
            <a:off x="7475820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1" name="Рисунок 9"/>
          <p:cNvSpPr>
            <a:spLocks noGrp="1"/>
          </p:cNvSpPr>
          <p:nvPr>
            <p:ph type="pic" sz="quarter" idx="28"/>
          </p:nvPr>
        </p:nvSpPr>
        <p:spPr>
          <a:xfrm>
            <a:off x="9822769" y="1963457"/>
            <a:ext cx="1931081" cy="111617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434976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31" hasCustomPrompt="1"/>
          </p:nvPr>
        </p:nvSpPr>
        <p:spPr>
          <a:xfrm>
            <a:off x="2781924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32" hasCustomPrompt="1"/>
          </p:nvPr>
        </p:nvSpPr>
        <p:spPr>
          <a:xfrm>
            <a:off x="5128872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33" hasCustomPrompt="1"/>
          </p:nvPr>
        </p:nvSpPr>
        <p:spPr>
          <a:xfrm>
            <a:off x="7475820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16" name="Текст 6"/>
          <p:cNvSpPr>
            <a:spLocks noGrp="1"/>
          </p:cNvSpPr>
          <p:nvPr>
            <p:ph type="body" sz="quarter" idx="34" hasCustomPrompt="1"/>
          </p:nvPr>
        </p:nvSpPr>
        <p:spPr>
          <a:xfrm>
            <a:off x="9822769" y="3379740"/>
            <a:ext cx="1931081" cy="21544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715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3693-E8C5-4849-A2F0-72F4E07A3B08}" type="datetime1">
              <a:rPr lang="ru-RU" smtClean="0"/>
              <a:t>20.04.2018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Kaspersky Lab  |  The Power of Protection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‹#›</a:t>
            </a:fld>
            <a:endParaRPr lang="ru-RU"/>
          </a:p>
        </p:txBody>
      </p:sp>
      <p:sp>
        <p:nvSpPr>
          <p:cNvPr id="176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5004903" y="160685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Eugene Kaspersky</a:t>
            </a:r>
            <a:endParaRPr lang="ru-RU" dirty="0" smtClean="0"/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5004902" y="184825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Executive Officer</a:t>
            </a:r>
            <a:endParaRPr lang="ru-RU" dirty="0" smtClean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51"/>
          </p:nvPr>
        </p:nvSpPr>
        <p:spPr>
          <a:xfrm>
            <a:off x="5604426" y="56389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500490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Alexey De-</a:t>
            </a:r>
            <a:r>
              <a:rPr lang="en-US" dirty="0" err="1" smtClean="0"/>
              <a:t>Monderik</a:t>
            </a:r>
            <a:endParaRPr lang="ru-RU" dirty="0" smtClean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5004902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200"/>
              </a:spcBef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23" name="Рисунок 6"/>
          <p:cNvSpPr>
            <a:spLocks noGrp="1"/>
          </p:cNvSpPr>
          <p:nvPr>
            <p:ph type="pic" sz="quarter" idx="54"/>
          </p:nvPr>
        </p:nvSpPr>
        <p:spPr>
          <a:xfrm>
            <a:off x="560442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9" name="Текст 6"/>
          <p:cNvSpPr>
            <a:spLocks noGrp="1"/>
          </p:cNvSpPr>
          <p:nvPr>
            <p:ph type="body" sz="quarter" idx="58" hasCustomPrompt="1"/>
          </p:nvPr>
        </p:nvSpPr>
        <p:spPr>
          <a:xfrm>
            <a:off x="7351288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Denis </a:t>
            </a:r>
            <a:r>
              <a:rPr lang="en-US" dirty="0" err="1" smtClean="0"/>
              <a:t>Zenkin</a:t>
            </a:r>
            <a:endParaRPr lang="ru-RU" dirty="0" smtClean="0"/>
          </a:p>
        </p:txBody>
      </p:sp>
      <p:sp>
        <p:nvSpPr>
          <p:cNvPr id="30" name="Текст 6"/>
          <p:cNvSpPr>
            <a:spLocks noGrp="1"/>
          </p:cNvSpPr>
          <p:nvPr>
            <p:ph type="body" sz="quarter" idx="59" hasCustomPrompt="1"/>
          </p:nvPr>
        </p:nvSpPr>
        <p:spPr>
          <a:xfrm>
            <a:off x="7351287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500"/>
              </a:spcBef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Head of Corporate Communications</a:t>
            </a:r>
            <a:endParaRPr lang="ru-RU" dirty="0" smtClean="0"/>
          </a:p>
        </p:txBody>
      </p:sp>
      <p:sp>
        <p:nvSpPr>
          <p:cNvPr id="31" name="Рисунок 6"/>
          <p:cNvSpPr>
            <a:spLocks noGrp="1"/>
          </p:cNvSpPr>
          <p:nvPr>
            <p:ph type="pic" sz="quarter" idx="60"/>
          </p:nvPr>
        </p:nvSpPr>
        <p:spPr>
          <a:xfrm>
            <a:off x="7950811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3" name="Текст 6"/>
          <p:cNvSpPr>
            <a:spLocks noGrp="1"/>
          </p:cNvSpPr>
          <p:nvPr>
            <p:ph type="body" sz="quarter" idx="61" hasCustomPrompt="1"/>
          </p:nvPr>
        </p:nvSpPr>
        <p:spPr>
          <a:xfrm>
            <a:off x="9697673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Igor </a:t>
            </a:r>
            <a:r>
              <a:rPr lang="en-US" dirty="0" err="1" smtClean="0"/>
              <a:t>Chekunov</a:t>
            </a:r>
            <a:endParaRPr lang="ru-RU" dirty="0" smtClean="0"/>
          </a:p>
        </p:txBody>
      </p:sp>
      <p:sp>
        <p:nvSpPr>
          <p:cNvPr id="34" name="Текст 6"/>
          <p:cNvSpPr>
            <a:spLocks noGrp="1"/>
          </p:cNvSpPr>
          <p:nvPr>
            <p:ph type="body" sz="quarter" idx="62" hasCustomPrompt="1"/>
          </p:nvPr>
        </p:nvSpPr>
        <p:spPr>
          <a:xfrm>
            <a:off x="9697672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Legal Officer</a:t>
            </a:r>
            <a:endParaRPr lang="ru-RU" dirty="0" smtClean="0"/>
          </a:p>
        </p:txBody>
      </p:sp>
      <p:sp>
        <p:nvSpPr>
          <p:cNvPr id="35" name="Рисунок 6"/>
          <p:cNvSpPr>
            <a:spLocks noGrp="1"/>
          </p:cNvSpPr>
          <p:nvPr>
            <p:ph type="pic" sz="quarter" idx="63"/>
          </p:nvPr>
        </p:nvSpPr>
        <p:spPr>
          <a:xfrm>
            <a:off x="10297196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37" name="Текст 6"/>
          <p:cNvSpPr>
            <a:spLocks noGrp="1"/>
          </p:cNvSpPr>
          <p:nvPr>
            <p:ph type="body" sz="quarter" idx="64" hasCustomPrompt="1"/>
          </p:nvPr>
        </p:nvSpPr>
        <p:spPr>
          <a:xfrm>
            <a:off x="312132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Andrey</a:t>
            </a:r>
            <a:r>
              <a:rPr lang="en-US" dirty="0" smtClean="0"/>
              <a:t> </a:t>
            </a:r>
            <a:r>
              <a:rPr lang="en-US" dirty="0" err="1" smtClean="0"/>
              <a:t>Tikhonov</a:t>
            </a:r>
            <a:endParaRPr lang="ru-RU" dirty="0" smtClean="0"/>
          </a:p>
        </p:txBody>
      </p:sp>
      <p:sp>
        <p:nvSpPr>
          <p:cNvPr id="38" name="Текст 6"/>
          <p:cNvSpPr>
            <a:spLocks noGrp="1"/>
          </p:cNvSpPr>
          <p:nvPr>
            <p:ph type="body" sz="quarter" idx="65" hasCustomPrompt="1"/>
          </p:nvPr>
        </p:nvSpPr>
        <p:spPr>
          <a:xfrm>
            <a:off x="312131" y="3768444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Operative Officer</a:t>
            </a:r>
            <a:endParaRPr lang="ru-RU" dirty="0" smtClean="0"/>
          </a:p>
        </p:txBody>
      </p:sp>
      <p:sp>
        <p:nvSpPr>
          <p:cNvPr id="39" name="Рисунок 6"/>
          <p:cNvSpPr>
            <a:spLocks noGrp="1"/>
          </p:cNvSpPr>
          <p:nvPr>
            <p:ph type="pic" sz="quarter" idx="66"/>
          </p:nvPr>
        </p:nvSpPr>
        <p:spPr>
          <a:xfrm>
            <a:off x="911655" y="2484078"/>
            <a:ext cx="942975" cy="93943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1" name="Текст 6"/>
          <p:cNvSpPr>
            <a:spLocks noGrp="1"/>
          </p:cNvSpPr>
          <p:nvPr>
            <p:ph type="body" sz="quarter" idx="67" hasCustomPrompt="1"/>
          </p:nvPr>
        </p:nvSpPr>
        <p:spPr>
          <a:xfrm>
            <a:off x="2658517" y="3527043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Nikita </a:t>
            </a:r>
            <a:r>
              <a:rPr lang="en-US" dirty="0" err="1" smtClean="0"/>
              <a:t>Shvetsov</a:t>
            </a:r>
            <a:endParaRPr lang="ru-RU" dirty="0" smtClean="0"/>
          </a:p>
        </p:txBody>
      </p:sp>
      <p:sp>
        <p:nvSpPr>
          <p:cNvPr id="42" name="Текст 6"/>
          <p:cNvSpPr>
            <a:spLocks noGrp="1"/>
          </p:cNvSpPr>
          <p:nvPr>
            <p:ph type="body" sz="quarter" idx="68" hasCustomPrompt="1"/>
          </p:nvPr>
        </p:nvSpPr>
        <p:spPr>
          <a:xfrm>
            <a:off x="2658516" y="3768444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43" name="Рисунок 6"/>
          <p:cNvSpPr>
            <a:spLocks noGrp="1"/>
          </p:cNvSpPr>
          <p:nvPr>
            <p:ph type="pic" sz="quarter" idx="69"/>
          </p:nvPr>
        </p:nvSpPr>
        <p:spPr>
          <a:xfrm>
            <a:off x="3258040" y="2484078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5" name="Текст 6"/>
          <p:cNvSpPr>
            <a:spLocks noGrp="1"/>
          </p:cNvSpPr>
          <p:nvPr>
            <p:ph type="body" sz="quarter" idx="70" hasCustomPrompt="1"/>
          </p:nvPr>
        </p:nvSpPr>
        <p:spPr>
          <a:xfrm>
            <a:off x="500490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Alexey De-</a:t>
            </a:r>
            <a:r>
              <a:rPr lang="en-US" dirty="0" err="1" smtClean="0"/>
              <a:t>Monderik</a:t>
            </a:r>
            <a:endParaRPr lang="ru-RU" dirty="0" smtClean="0"/>
          </a:p>
        </p:txBody>
      </p:sp>
      <p:sp>
        <p:nvSpPr>
          <p:cNvPr id="46" name="Текст 6"/>
          <p:cNvSpPr>
            <a:spLocks noGrp="1"/>
          </p:cNvSpPr>
          <p:nvPr>
            <p:ph type="body" sz="quarter" idx="71" hasCustomPrompt="1"/>
          </p:nvPr>
        </p:nvSpPr>
        <p:spPr>
          <a:xfrm>
            <a:off x="5004902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47" name="Рисунок 6"/>
          <p:cNvSpPr>
            <a:spLocks noGrp="1"/>
          </p:cNvSpPr>
          <p:nvPr>
            <p:ph type="pic" sz="quarter" idx="72"/>
          </p:nvPr>
        </p:nvSpPr>
        <p:spPr>
          <a:xfrm>
            <a:off x="560442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49" name="Текст 6"/>
          <p:cNvSpPr>
            <a:spLocks noGrp="1"/>
          </p:cNvSpPr>
          <p:nvPr>
            <p:ph type="body" sz="quarter" idx="73" hasCustomPrompt="1"/>
          </p:nvPr>
        </p:nvSpPr>
        <p:spPr>
          <a:xfrm>
            <a:off x="7351288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Denis </a:t>
            </a:r>
            <a:r>
              <a:rPr lang="en-US" dirty="0" err="1" smtClean="0"/>
              <a:t>Zenkin</a:t>
            </a:r>
            <a:endParaRPr lang="ru-RU" dirty="0" smtClean="0"/>
          </a:p>
        </p:txBody>
      </p:sp>
      <p:sp>
        <p:nvSpPr>
          <p:cNvPr id="50" name="Текст 6"/>
          <p:cNvSpPr>
            <a:spLocks noGrp="1"/>
          </p:cNvSpPr>
          <p:nvPr>
            <p:ph type="body" sz="quarter" idx="74" hasCustomPrompt="1"/>
          </p:nvPr>
        </p:nvSpPr>
        <p:spPr>
          <a:xfrm>
            <a:off x="7351287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Head of Corporate Communications</a:t>
            </a:r>
            <a:endParaRPr lang="ru-RU" dirty="0" smtClean="0"/>
          </a:p>
        </p:txBody>
      </p:sp>
      <p:sp>
        <p:nvSpPr>
          <p:cNvPr id="51" name="Рисунок 6"/>
          <p:cNvSpPr>
            <a:spLocks noGrp="1"/>
          </p:cNvSpPr>
          <p:nvPr>
            <p:ph type="pic" sz="quarter" idx="75"/>
          </p:nvPr>
        </p:nvSpPr>
        <p:spPr>
          <a:xfrm>
            <a:off x="7950811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3" name="Текст 6"/>
          <p:cNvSpPr>
            <a:spLocks noGrp="1"/>
          </p:cNvSpPr>
          <p:nvPr>
            <p:ph type="body" sz="quarter" idx="76" hasCustomPrompt="1"/>
          </p:nvPr>
        </p:nvSpPr>
        <p:spPr>
          <a:xfrm>
            <a:off x="9697673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Igor </a:t>
            </a:r>
            <a:r>
              <a:rPr lang="en-US" dirty="0" err="1" smtClean="0"/>
              <a:t>Chekunov</a:t>
            </a:r>
            <a:endParaRPr lang="ru-RU" dirty="0" smtClean="0"/>
          </a:p>
        </p:txBody>
      </p:sp>
      <p:sp>
        <p:nvSpPr>
          <p:cNvPr id="54" name="Текст 6"/>
          <p:cNvSpPr>
            <a:spLocks noGrp="1"/>
          </p:cNvSpPr>
          <p:nvPr>
            <p:ph type="body" sz="quarter" idx="77" hasCustomPrompt="1"/>
          </p:nvPr>
        </p:nvSpPr>
        <p:spPr>
          <a:xfrm>
            <a:off x="9697672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Legal Officer</a:t>
            </a:r>
            <a:endParaRPr lang="ru-RU" dirty="0" smtClean="0"/>
          </a:p>
        </p:txBody>
      </p:sp>
      <p:sp>
        <p:nvSpPr>
          <p:cNvPr id="55" name="Рисунок 6"/>
          <p:cNvSpPr>
            <a:spLocks noGrp="1"/>
          </p:cNvSpPr>
          <p:nvPr>
            <p:ph type="pic" sz="quarter" idx="78"/>
          </p:nvPr>
        </p:nvSpPr>
        <p:spPr>
          <a:xfrm>
            <a:off x="10297196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57" name="Текст 6"/>
          <p:cNvSpPr>
            <a:spLocks noGrp="1"/>
          </p:cNvSpPr>
          <p:nvPr>
            <p:ph type="body" sz="quarter" idx="79" hasCustomPrompt="1"/>
          </p:nvPr>
        </p:nvSpPr>
        <p:spPr>
          <a:xfrm>
            <a:off x="312132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Andrey</a:t>
            </a:r>
            <a:r>
              <a:rPr lang="en-US" dirty="0" smtClean="0"/>
              <a:t> </a:t>
            </a:r>
            <a:r>
              <a:rPr lang="en-US" dirty="0" err="1" smtClean="0"/>
              <a:t>Tikhonov</a:t>
            </a:r>
            <a:endParaRPr lang="ru-RU" dirty="0" smtClean="0"/>
          </a:p>
        </p:txBody>
      </p:sp>
      <p:sp>
        <p:nvSpPr>
          <p:cNvPr id="58" name="Текст 6"/>
          <p:cNvSpPr>
            <a:spLocks noGrp="1"/>
          </p:cNvSpPr>
          <p:nvPr>
            <p:ph type="body" sz="quarter" idx="80" hasCustomPrompt="1"/>
          </p:nvPr>
        </p:nvSpPr>
        <p:spPr>
          <a:xfrm>
            <a:off x="312131" y="5782487"/>
            <a:ext cx="2142022" cy="169277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Operative Officer</a:t>
            </a:r>
            <a:endParaRPr lang="ru-RU" dirty="0" smtClean="0"/>
          </a:p>
        </p:txBody>
      </p:sp>
      <p:sp>
        <p:nvSpPr>
          <p:cNvPr id="59" name="Рисунок 6"/>
          <p:cNvSpPr>
            <a:spLocks noGrp="1"/>
          </p:cNvSpPr>
          <p:nvPr>
            <p:ph type="pic" sz="quarter" idx="81"/>
          </p:nvPr>
        </p:nvSpPr>
        <p:spPr>
          <a:xfrm>
            <a:off x="911655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61" name="Текст 6"/>
          <p:cNvSpPr>
            <a:spLocks noGrp="1"/>
          </p:cNvSpPr>
          <p:nvPr>
            <p:ph type="body" sz="quarter" idx="82" hasCustomPrompt="1"/>
          </p:nvPr>
        </p:nvSpPr>
        <p:spPr>
          <a:xfrm>
            <a:off x="2658517" y="5541086"/>
            <a:ext cx="2142022" cy="184666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00" b="1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Nikita </a:t>
            </a:r>
            <a:r>
              <a:rPr lang="en-US" dirty="0" err="1" smtClean="0"/>
              <a:t>Shvetsov</a:t>
            </a:r>
            <a:endParaRPr lang="ru-RU" dirty="0" smtClean="0"/>
          </a:p>
        </p:txBody>
      </p:sp>
      <p:sp>
        <p:nvSpPr>
          <p:cNvPr id="62" name="Текст 6"/>
          <p:cNvSpPr>
            <a:spLocks noGrp="1"/>
          </p:cNvSpPr>
          <p:nvPr>
            <p:ph type="body" sz="quarter" idx="83" hasCustomPrompt="1"/>
          </p:nvPr>
        </p:nvSpPr>
        <p:spPr>
          <a:xfrm>
            <a:off x="2658516" y="5782487"/>
            <a:ext cx="2142022" cy="33855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100" b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Chief Investment Officer, Corporate Advisor</a:t>
            </a:r>
            <a:endParaRPr lang="ru-RU" dirty="0" smtClean="0"/>
          </a:p>
        </p:txBody>
      </p:sp>
      <p:sp>
        <p:nvSpPr>
          <p:cNvPr id="63" name="Рисунок 6"/>
          <p:cNvSpPr>
            <a:spLocks noGrp="1"/>
          </p:cNvSpPr>
          <p:nvPr>
            <p:ph type="pic" sz="quarter" idx="84"/>
          </p:nvPr>
        </p:nvSpPr>
        <p:spPr>
          <a:xfrm>
            <a:off x="3258040" y="4498121"/>
            <a:ext cx="942975" cy="9429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8149" y="408552"/>
            <a:ext cx="4252911" cy="332399"/>
          </a:xfr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36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8150" y="408552"/>
            <a:ext cx="1131570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8150" y="1296404"/>
            <a:ext cx="113157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691061" y="6312459"/>
            <a:ext cx="1502328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F43A4FBD-00A9-4952-9F5C-82F0585DFD0D}" type="datetime1">
              <a:rPr lang="ru-RU" smtClean="0"/>
              <a:t>20.04.2018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64668" y="6312460"/>
            <a:ext cx="3801881" cy="28618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100"/>
              </a:spcBef>
              <a:defRPr sz="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Kaspersky Lab  |  The Power of Protection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34976" y="6312459"/>
            <a:ext cx="234950" cy="28618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D105C08D-A2BB-4D6F-92A2-2CA9551ABFC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20" y="6286492"/>
            <a:ext cx="1219656" cy="3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1" r:id="rId2"/>
    <p:sldLayoutId id="2147483682" r:id="rId3"/>
    <p:sldLayoutId id="2147483680" r:id="rId4"/>
    <p:sldLayoutId id="2147483650" r:id="rId5"/>
    <p:sldLayoutId id="2147483654" r:id="rId6"/>
    <p:sldLayoutId id="2147483656" r:id="rId7"/>
    <p:sldLayoutId id="2147483652" r:id="rId8"/>
    <p:sldLayoutId id="2147483661" r:id="rId9"/>
    <p:sldLayoutId id="2147483662" r:id="rId10"/>
    <p:sldLayoutId id="2147483663" r:id="rId11"/>
    <p:sldLayoutId id="2147483666" r:id="rId12"/>
    <p:sldLayoutId id="2147483667" r:id="rId13"/>
    <p:sldLayoutId id="2147483668" r:id="rId14"/>
    <p:sldLayoutId id="214748367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5334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2pPr>
      <a:lvl3pPr marL="896938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1"/>
          </a:solidFill>
          <a:latin typeface="+mn-lt"/>
          <a:ea typeface="+mn-ea"/>
          <a:cs typeface="+mn-cs"/>
        </a:defRPr>
      </a:lvl3pPr>
      <a:lvl4pPr marL="1258888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bg1"/>
          </a:solidFill>
          <a:latin typeface="+mn-lt"/>
          <a:ea typeface="+mn-ea"/>
          <a:cs typeface="+mn-cs"/>
        </a:defRPr>
      </a:lvl4pPr>
      <a:lvl5pPr marL="1611313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4976" y="402331"/>
            <a:ext cx="11318874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4976" y="1296404"/>
            <a:ext cx="11318874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0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8" r:id="rId3"/>
    <p:sldLayoutId id="2147483675" r:id="rId4"/>
    <p:sldLayoutId id="2147483684" r:id="rId5"/>
    <p:sldLayoutId id="2147483679" r:id="rId6"/>
    <p:sldLayoutId id="214748368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le:///\\.\My_Symobliclin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www.kaspersky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36"/>
          </p:nvPr>
        </p:nvSpPr>
        <p:spPr>
          <a:xfrm>
            <a:off x="521475" y="5406352"/>
            <a:ext cx="5137002" cy="221599"/>
          </a:xfrm>
        </p:spPr>
        <p:txBody>
          <a:bodyPr/>
          <a:lstStyle/>
          <a:p>
            <a:r>
              <a:rPr lang="en-US" dirty="0" smtClean="0"/>
              <a:t>Valery Slezkintsev</a:t>
            </a: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521475" y="3069251"/>
            <a:ext cx="5790337" cy="1491177"/>
          </a:xfrm>
        </p:spPr>
        <p:txBody>
          <a:bodyPr/>
          <a:lstStyle/>
          <a:p>
            <a:r>
              <a:rPr lang="en-US" b="0" dirty="0"/>
              <a:t>Targeted attack stages and </a:t>
            </a:r>
            <a:r>
              <a:rPr lang="en-US" b="0" dirty="0" smtClean="0"/>
              <a:t>AV detection methods in terms </a:t>
            </a:r>
            <a:r>
              <a:rPr lang="en-US" b="0" dirty="0"/>
              <a:t>of </a:t>
            </a:r>
            <a:r>
              <a:rPr lang="en-US" b="0" dirty="0" err="1"/>
              <a:t>Ripter</a:t>
            </a:r>
            <a:r>
              <a:rPr lang="en-US" b="0" dirty="0"/>
              <a:t> APT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86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10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Ripter’s</a:t>
            </a:r>
            <a:r>
              <a:rPr lang="en-US" sz="2800" dirty="0" smtClean="0"/>
              <a:t> </a:t>
            </a:r>
            <a:r>
              <a:rPr lang="en-US" sz="2800" dirty="0" err="1" smtClean="0"/>
              <a:t>killchain</a:t>
            </a:r>
            <a:endParaRPr lang="ru-RU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7304686" y="2701233"/>
            <a:ext cx="1828800" cy="5672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Phishing </a:t>
            </a:r>
            <a:r>
              <a:rPr lang="en-US" dirty="0" err="1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ppt</a:t>
            </a:r>
            <a:endParaRPr lang="ru-RU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39518" y="3693163"/>
            <a:ext cx="1828800" cy="5672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Putty.exe</a:t>
            </a:r>
            <a:endParaRPr lang="ru-RU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0851" y="4569463"/>
            <a:ext cx="1828800" cy="5672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Drv1028.sys</a:t>
            </a:r>
            <a:endParaRPr lang="ru-RU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81751" y="4569463"/>
            <a:ext cx="3344334" cy="5672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srvlic.dll/msfte32.dll/msfte.dll</a:t>
            </a:r>
            <a:endParaRPr lang="ru-RU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8185" y="4569463"/>
            <a:ext cx="1828800" cy="567267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Run.dat</a:t>
            </a:r>
            <a:endParaRPr lang="ru-RU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7" name="Straight Arrow Connector 6"/>
          <p:cNvCxnSpPr>
            <a:endCxn id="9" idx="0"/>
          </p:cNvCxnSpPr>
          <p:nvPr/>
        </p:nvCxnSpPr>
        <p:spPr>
          <a:xfrm>
            <a:off x="4053918" y="3260035"/>
            <a:ext cx="0" cy="43312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0"/>
          </p:cNvCxnSpPr>
          <p:nvPr/>
        </p:nvCxnSpPr>
        <p:spPr>
          <a:xfrm>
            <a:off x="4053918" y="4260430"/>
            <a:ext cx="0" cy="309033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175251" y="3951396"/>
            <a:ext cx="1964267" cy="592666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3"/>
            <a:endCxn id="13" idx="1"/>
          </p:cNvCxnSpPr>
          <p:nvPr/>
        </p:nvCxnSpPr>
        <p:spPr>
          <a:xfrm>
            <a:off x="5726085" y="4853097"/>
            <a:ext cx="292100" cy="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75251" y="5472902"/>
            <a:ext cx="5757334" cy="0"/>
          </a:xfrm>
          <a:prstGeom prst="line">
            <a:avLst/>
          </a:prstGeom>
          <a:ln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0" idx="2"/>
          </p:cNvCxnSpPr>
          <p:nvPr/>
        </p:nvCxnSpPr>
        <p:spPr>
          <a:xfrm flipV="1">
            <a:off x="1175251" y="5136730"/>
            <a:ext cx="0" cy="34463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2"/>
          </p:cNvCxnSpPr>
          <p:nvPr/>
        </p:nvCxnSpPr>
        <p:spPr>
          <a:xfrm flipV="1">
            <a:off x="6932585" y="5136730"/>
            <a:ext cx="0" cy="34463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4080" y="1548962"/>
            <a:ext cx="2207361" cy="1467800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851" y="1246245"/>
            <a:ext cx="2023016" cy="2023016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510090" y="3260990"/>
            <a:ext cx="936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C&amp;C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533" y="3260990"/>
            <a:ext cx="198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Target</a:t>
            </a: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846985" y="4836016"/>
            <a:ext cx="2573003" cy="0"/>
          </a:xfrm>
          <a:prstGeom prst="line">
            <a:avLst/>
          </a:prstGeom>
          <a:ln>
            <a:headEnd type="triangle"/>
            <a:tailEnd type="non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424737" y="3317475"/>
            <a:ext cx="0" cy="1524470"/>
          </a:xfrm>
          <a:prstGeom prst="straightConnector1">
            <a:avLst/>
          </a:prstGeom>
          <a:ln>
            <a:headEnd type="none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-0.34154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11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Lateral movement</a:t>
            </a: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0883" y="3183183"/>
            <a:ext cx="1058652" cy="1058652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9135" y="3173845"/>
            <a:ext cx="1058652" cy="1058652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61608" y="3140871"/>
            <a:ext cx="1518920" cy="1010016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623" y="2840973"/>
            <a:ext cx="1487632" cy="1487632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944039" y="3719797"/>
            <a:ext cx="4439800" cy="3904"/>
          </a:xfrm>
          <a:prstGeom prst="straightConnector1">
            <a:avLst/>
          </a:prstGeom>
          <a:ln>
            <a:headEnd type="triangle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88906" y="4739751"/>
            <a:ext cx="104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C&amp;C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019" y="4739751"/>
            <a:ext cx="135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Target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623" y="2840973"/>
            <a:ext cx="1487632" cy="1487632"/>
          </a:xfrm>
          <a:prstGeom prst="rect">
            <a:avLst/>
          </a:prstGeom>
          <a:noFill/>
          <a:effectLst>
            <a:glow rad="533400">
              <a:schemeClr val="accent6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266" y="1003369"/>
            <a:ext cx="1487632" cy="1487632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266" y="5018907"/>
            <a:ext cx="1487632" cy="1487632"/>
          </a:xfrm>
          <a:prstGeom prst="rect">
            <a:avLst/>
          </a:prstGeom>
          <a:noFill/>
          <a:effectLst>
            <a:glow rad="533400">
              <a:schemeClr val="accent1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266" y="1004683"/>
            <a:ext cx="1487632" cy="1487632"/>
          </a:xfrm>
          <a:prstGeom prst="rect">
            <a:avLst/>
          </a:prstGeom>
          <a:noFill/>
          <a:effectLst>
            <a:glow rad="533400">
              <a:schemeClr val="accent6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9266" y="5018911"/>
            <a:ext cx="1487632" cy="1487632"/>
          </a:xfrm>
          <a:prstGeom prst="rect">
            <a:avLst/>
          </a:prstGeom>
          <a:noFill/>
          <a:effectLst>
            <a:glow rad="533400">
              <a:schemeClr val="accent6"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>
            <a:stCxn id="17" idx="0"/>
            <a:endCxn id="31" idx="1"/>
          </p:cNvCxnSpPr>
          <p:nvPr/>
        </p:nvCxnSpPr>
        <p:spPr>
          <a:xfrm flipV="1">
            <a:off x="1573439" y="1748499"/>
            <a:ext cx="1635827" cy="1092474"/>
          </a:xfrm>
          <a:prstGeom prst="line">
            <a:avLst/>
          </a:prstGeom>
          <a:ln>
            <a:tailEnd type="non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2" idx="1"/>
            <a:endCxn id="14" idx="2"/>
          </p:cNvCxnSpPr>
          <p:nvPr/>
        </p:nvCxnSpPr>
        <p:spPr>
          <a:xfrm flipH="1" flipV="1">
            <a:off x="1573439" y="4328605"/>
            <a:ext cx="1635827" cy="1434122"/>
          </a:xfrm>
          <a:prstGeom prst="line">
            <a:avLst/>
          </a:prstGeom>
          <a:ln>
            <a:tailEnd type="none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4608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52" y="979018"/>
            <a:ext cx="5379907" cy="5249643"/>
          </a:xfrm>
          <a:prstGeom prst="rect">
            <a:avLst/>
          </a:prstGeom>
        </p:spPr>
      </p:pic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12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Builder</a:t>
            </a:r>
            <a:endParaRPr lang="ru-RU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52" y="979018"/>
            <a:ext cx="5379234" cy="52489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261" y="3603511"/>
            <a:ext cx="552450" cy="70485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8" name="Rectangle 7"/>
          <p:cNvSpPr/>
          <p:nvPr/>
        </p:nvSpPr>
        <p:spPr>
          <a:xfrm>
            <a:off x="4061908" y="1774171"/>
            <a:ext cx="4819476" cy="34896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4061907" y="2126306"/>
            <a:ext cx="4916839" cy="32679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4061908" y="2691165"/>
            <a:ext cx="3516086" cy="33411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4061908" y="3051276"/>
            <a:ext cx="3516086" cy="31988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/>
          <p:cNvSpPr/>
          <p:nvPr/>
        </p:nvSpPr>
        <p:spPr>
          <a:xfrm>
            <a:off x="4061908" y="3794298"/>
            <a:ext cx="3516086" cy="25037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4061908" y="4143452"/>
            <a:ext cx="3516086" cy="25037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4061906" y="4506333"/>
            <a:ext cx="4399048" cy="100210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4860228" y="5746501"/>
            <a:ext cx="2421921" cy="351403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4061906" y="3379060"/>
            <a:ext cx="3917659" cy="41061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2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13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Administration tool</a:t>
            </a:r>
            <a:endParaRPr lang="ru-RU" sz="2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1957076"/>
            <a:ext cx="7674983" cy="43553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37252" y="2892030"/>
            <a:ext cx="1696599" cy="25037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433852" y="2905642"/>
            <a:ext cx="1101686" cy="23676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7535538" y="2892029"/>
            <a:ext cx="517792" cy="25037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1" y="1970184"/>
            <a:ext cx="7674983" cy="43422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78751" y="3005415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226" y="307095"/>
            <a:ext cx="6048375" cy="4343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66914" y="3178729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049" y="842408"/>
            <a:ext cx="4838700" cy="430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049" y="840822"/>
            <a:ext cx="4838700" cy="43053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65076" y="3353163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7449" y="1410531"/>
            <a:ext cx="6591300" cy="39814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63238" y="3549631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2046" y="1821365"/>
            <a:ext cx="8286703" cy="461569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72417" y="3724065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2006" y="2145366"/>
            <a:ext cx="6506744" cy="396769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570579" y="3920533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370" y="2447870"/>
            <a:ext cx="8017919" cy="402658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830233" y="5987496"/>
            <a:ext cx="1202560" cy="3110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1931" y="3005415"/>
            <a:ext cx="3743325" cy="25622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68741" y="4117001"/>
            <a:ext cx="1640710" cy="22252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821" y="2788401"/>
            <a:ext cx="4933950" cy="3486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7873" y="2788400"/>
            <a:ext cx="4933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14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Remember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219075" y="1869408"/>
            <a:ext cx="5774101" cy="3580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smtClean="0"/>
              <a:t>Do not turn </a:t>
            </a:r>
            <a:r>
              <a:rPr lang="en-US" sz="2800" dirty="0" err="1" smtClean="0"/>
              <a:t>macroses</a:t>
            </a:r>
            <a:r>
              <a:rPr lang="ru-RU" sz="2800" dirty="0" smtClean="0"/>
              <a:t> </a:t>
            </a:r>
            <a:r>
              <a:rPr lang="en-US" sz="2800" dirty="0" smtClean="0"/>
              <a:t>on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Do not click on suspicious objects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Use antivirus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Configure user account policy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Use password manager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248" y="1762699"/>
            <a:ext cx="5583405" cy="372227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47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434975" y="2931941"/>
            <a:ext cx="5790337" cy="497059"/>
          </a:xfrm>
        </p:spPr>
        <p:txBody>
          <a:bodyPr/>
          <a:lstStyle/>
          <a:p>
            <a:r>
              <a:rPr lang="en-US" dirty="0" smtClean="0"/>
              <a:t>AV Detection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8344" y="926399"/>
            <a:ext cx="8343656" cy="4508141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8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16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Highlevel</a:t>
            </a:r>
            <a:r>
              <a:rPr lang="en-US" sz="2800" dirty="0" smtClean="0"/>
              <a:t> structure of EPP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3858401" y="1303977"/>
            <a:ext cx="4866958" cy="59092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EPP – Endpoint Protection</a:t>
            </a:r>
            <a:endParaRPr lang="en-US" sz="2800" dirty="0"/>
          </a:p>
        </p:txBody>
      </p:sp>
      <p:grpSp>
        <p:nvGrpSpPr>
          <p:cNvPr id="6" name="Группа 222"/>
          <p:cNvGrpSpPr/>
          <p:nvPr/>
        </p:nvGrpSpPr>
        <p:grpSpPr>
          <a:xfrm>
            <a:off x="6820583" y="2799178"/>
            <a:ext cx="3090683" cy="2427097"/>
            <a:chOff x="3405768" y="3998610"/>
            <a:chExt cx="894443" cy="702401"/>
          </a:xfrm>
        </p:grpSpPr>
        <p:pic>
          <p:nvPicPr>
            <p:cNvPr id="7" name="Рисунок 2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2389" y="3998610"/>
              <a:ext cx="317822" cy="314083"/>
            </a:xfrm>
            <a:prstGeom prst="rect">
              <a:avLst/>
            </a:prstGeom>
          </p:spPr>
        </p:pic>
        <p:pic>
          <p:nvPicPr>
            <p:cNvPr id="9" name="Рисунок 2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768" y="4070917"/>
              <a:ext cx="637595" cy="630094"/>
            </a:xfrm>
            <a:prstGeom prst="rect">
              <a:avLst/>
            </a:prstGeom>
          </p:spPr>
        </p:pic>
      </p:grpSp>
      <p:pic>
        <p:nvPicPr>
          <p:cNvPr id="6146" name="Picture 2" descr="ÐÐ°ÑÑÐ¸Ð½ÐºÐ¸ Ð¿Ð¾ Ð·Ð°Ð¿ÑÐ¾ÑÑ data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95" y="2941165"/>
            <a:ext cx="2143125" cy="214312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2766045" y="5586045"/>
            <a:ext cx="936624" cy="3352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895350" indent="-180975" algn="l" defTabSz="8953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1925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Bases</a:t>
            </a:r>
            <a:endParaRPr lang="en-US" sz="2400" dirty="0"/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7453851" y="5586045"/>
            <a:ext cx="1359203" cy="3566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895350" indent="-180975" algn="l" defTabSz="89535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5730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619250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Engine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65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Номер слайда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17</a:t>
            </a:fld>
            <a:endParaRPr lang="ru-RU"/>
          </a:p>
        </p:txBody>
      </p:sp>
      <p:sp>
        <p:nvSpPr>
          <p:cNvPr id="77" name="Текст 76"/>
          <p:cNvSpPr>
            <a:spLocks noGrp="1"/>
          </p:cNvSpPr>
          <p:nvPr>
            <p:ph type="body" sz="quarter" idx="36"/>
          </p:nvPr>
        </p:nvSpPr>
        <p:spPr>
          <a:xfrm>
            <a:off x="434976" y="2301768"/>
            <a:ext cx="3134488" cy="181854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Signatures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Hashes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URL </a:t>
            </a:r>
            <a:r>
              <a:rPr lang="en-US" sz="2800" dirty="0"/>
              <a:t>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78" name="Текст 77"/>
          <p:cNvSpPr>
            <a:spLocks noGrp="1"/>
          </p:cNvSpPr>
          <p:nvPr>
            <p:ph type="body" sz="quarter" idx="37"/>
          </p:nvPr>
        </p:nvSpPr>
        <p:spPr>
          <a:xfrm>
            <a:off x="7717084" y="2301768"/>
            <a:ext cx="4610788" cy="360412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Emulation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Sandbox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Behavior based detection</a:t>
            </a:r>
          </a:p>
          <a:p>
            <a:endParaRPr lang="en-US" sz="2400" dirty="0"/>
          </a:p>
        </p:txBody>
      </p:sp>
      <p:sp>
        <p:nvSpPr>
          <p:cNvPr id="74" name="Заголовок 73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/>
              <a:t>AV </a:t>
            </a:r>
            <a:r>
              <a:rPr lang="en-US" sz="2800" dirty="0" smtClean="0"/>
              <a:t>detection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5390" y="1158826"/>
            <a:ext cx="4760888" cy="316230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1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Reactive detection</a:t>
            </a:r>
            <a:endParaRPr lang="ru-RU" sz="2800" dirty="0"/>
          </a:p>
        </p:txBody>
      </p:sp>
      <p:sp>
        <p:nvSpPr>
          <p:cNvPr id="18" name="Подзаголовок 74"/>
          <p:cNvSpPr txBox="1">
            <a:spLocks/>
          </p:cNvSpPr>
          <p:nvPr/>
        </p:nvSpPr>
        <p:spPr>
          <a:xfrm>
            <a:off x="5036191" y="1351477"/>
            <a:ext cx="2133253" cy="528637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34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Signatures</a:t>
            </a:r>
            <a:endParaRPr lang="ru-RU" sz="2800" b="1" dirty="0"/>
          </a:p>
        </p:txBody>
      </p:sp>
      <p:grpSp>
        <p:nvGrpSpPr>
          <p:cNvPr id="19" name="Группа 223"/>
          <p:cNvGrpSpPr/>
          <p:nvPr/>
        </p:nvGrpSpPr>
        <p:grpSpPr>
          <a:xfrm>
            <a:off x="4293690" y="1880114"/>
            <a:ext cx="3604619" cy="4160472"/>
            <a:chOff x="2316163" y="973138"/>
            <a:chExt cx="679450" cy="784225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2420938" y="1285875"/>
              <a:ext cx="33338" cy="52387"/>
            </a:xfrm>
            <a:custGeom>
              <a:avLst/>
              <a:gdLst>
                <a:gd name="T0" fmla="*/ 0 w 18"/>
                <a:gd name="T1" fmla="*/ 25 h 28"/>
                <a:gd name="T2" fmla="*/ 14 w 18"/>
                <a:gd name="T3" fmla="*/ 8 h 28"/>
                <a:gd name="T4" fmla="*/ 9 w 18"/>
                <a:gd name="T5" fmla="*/ 3 h 28"/>
                <a:gd name="T6" fmla="*/ 3 w 18"/>
                <a:gd name="T7" fmla="*/ 7 h 28"/>
                <a:gd name="T8" fmla="*/ 0 w 18"/>
                <a:gd name="T9" fmla="*/ 5 h 28"/>
                <a:gd name="T10" fmla="*/ 9 w 18"/>
                <a:gd name="T11" fmla="*/ 0 h 28"/>
                <a:gd name="T12" fmla="*/ 18 w 18"/>
                <a:gd name="T13" fmla="*/ 8 h 28"/>
                <a:gd name="T14" fmla="*/ 4 w 18"/>
                <a:gd name="T15" fmla="*/ 24 h 28"/>
                <a:gd name="T16" fmla="*/ 18 w 18"/>
                <a:gd name="T17" fmla="*/ 24 h 28"/>
                <a:gd name="T18" fmla="*/ 18 w 18"/>
                <a:gd name="T19" fmla="*/ 28 h 28"/>
                <a:gd name="T20" fmla="*/ 1 w 18"/>
                <a:gd name="T21" fmla="*/ 28 h 28"/>
                <a:gd name="T22" fmla="*/ 0 w 18"/>
                <a:gd name="T2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8">
                  <a:moveTo>
                    <a:pt x="0" y="25"/>
                  </a:moveTo>
                  <a:cubicBezTo>
                    <a:pt x="0" y="16"/>
                    <a:pt x="14" y="14"/>
                    <a:pt x="14" y="8"/>
                  </a:cubicBezTo>
                  <a:cubicBezTo>
                    <a:pt x="14" y="5"/>
                    <a:pt x="12" y="3"/>
                    <a:pt x="9" y="3"/>
                  </a:cubicBezTo>
                  <a:cubicBezTo>
                    <a:pt x="6" y="3"/>
                    <a:pt x="4" y="5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8" y="3"/>
                    <a:pt x="18" y="8"/>
                  </a:cubicBezTo>
                  <a:cubicBezTo>
                    <a:pt x="18" y="17"/>
                    <a:pt x="5" y="18"/>
                    <a:pt x="4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6"/>
                    <a:pt x="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2470151" y="1285875"/>
              <a:ext cx="42863" cy="52387"/>
            </a:xfrm>
            <a:custGeom>
              <a:avLst/>
              <a:gdLst>
                <a:gd name="T0" fmla="*/ 0 w 23"/>
                <a:gd name="T1" fmla="*/ 0 h 28"/>
                <a:gd name="T2" fmla="*/ 9 w 23"/>
                <a:gd name="T3" fmla="*/ 0 h 28"/>
                <a:gd name="T4" fmla="*/ 23 w 23"/>
                <a:gd name="T5" fmla="*/ 14 h 28"/>
                <a:gd name="T6" fmla="*/ 9 w 23"/>
                <a:gd name="T7" fmla="*/ 28 h 28"/>
                <a:gd name="T8" fmla="*/ 0 w 23"/>
                <a:gd name="T9" fmla="*/ 28 h 28"/>
                <a:gd name="T10" fmla="*/ 0 w 23"/>
                <a:gd name="T11" fmla="*/ 0 h 28"/>
                <a:gd name="T12" fmla="*/ 9 w 23"/>
                <a:gd name="T13" fmla="*/ 24 h 28"/>
                <a:gd name="T14" fmla="*/ 19 w 23"/>
                <a:gd name="T15" fmla="*/ 14 h 28"/>
                <a:gd name="T16" fmla="*/ 9 w 23"/>
                <a:gd name="T17" fmla="*/ 4 h 28"/>
                <a:gd name="T18" fmla="*/ 4 w 23"/>
                <a:gd name="T19" fmla="*/ 4 h 28"/>
                <a:gd name="T20" fmla="*/ 4 w 23"/>
                <a:gd name="T21" fmla="*/ 24 h 28"/>
                <a:gd name="T22" fmla="*/ 9 w 23"/>
                <a:gd name="T2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8" y="0"/>
                    <a:pt x="23" y="5"/>
                    <a:pt x="23" y="14"/>
                  </a:cubicBezTo>
                  <a:cubicBezTo>
                    <a:pt x="23" y="23"/>
                    <a:pt x="18" y="28"/>
                    <a:pt x="9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0"/>
                  </a:lnTo>
                  <a:close/>
                  <a:moveTo>
                    <a:pt x="9" y="24"/>
                  </a:moveTo>
                  <a:cubicBezTo>
                    <a:pt x="15" y="24"/>
                    <a:pt x="19" y="21"/>
                    <a:pt x="19" y="14"/>
                  </a:cubicBezTo>
                  <a:cubicBezTo>
                    <a:pt x="19" y="7"/>
                    <a:pt x="15" y="4"/>
                    <a:pt x="9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9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2420938" y="1357313"/>
              <a:ext cx="30163" cy="49212"/>
            </a:xfrm>
            <a:custGeom>
              <a:avLst/>
              <a:gdLst>
                <a:gd name="T0" fmla="*/ 0 w 16"/>
                <a:gd name="T1" fmla="*/ 24 h 27"/>
                <a:gd name="T2" fmla="*/ 6 w 16"/>
                <a:gd name="T3" fmla="*/ 24 h 27"/>
                <a:gd name="T4" fmla="*/ 6 w 16"/>
                <a:gd name="T5" fmla="*/ 6 h 27"/>
                <a:gd name="T6" fmla="*/ 6 w 16"/>
                <a:gd name="T7" fmla="*/ 4 h 27"/>
                <a:gd name="T8" fmla="*/ 6 w 16"/>
                <a:gd name="T9" fmla="*/ 4 h 27"/>
                <a:gd name="T10" fmla="*/ 5 w 16"/>
                <a:gd name="T11" fmla="*/ 6 h 27"/>
                <a:gd name="T12" fmla="*/ 3 w 16"/>
                <a:gd name="T13" fmla="*/ 8 h 27"/>
                <a:gd name="T14" fmla="*/ 0 w 16"/>
                <a:gd name="T15" fmla="*/ 6 h 27"/>
                <a:gd name="T16" fmla="*/ 7 w 16"/>
                <a:gd name="T17" fmla="*/ 0 h 27"/>
                <a:gd name="T18" fmla="*/ 10 w 16"/>
                <a:gd name="T19" fmla="*/ 0 h 27"/>
                <a:gd name="T20" fmla="*/ 10 w 16"/>
                <a:gd name="T21" fmla="*/ 24 h 27"/>
                <a:gd name="T22" fmla="*/ 16 w 16"/>
                <a:gd name="T23" fmla="*/ 24 h 27"/>
                <a:gd name="T24" fmla="*/ 16 w 16"/>
                <a:gd name="T25" fmla="*/ 27 h 27"/>
                <a:gd name="T26" fmla="*/ 0 w 16"/>
                <a:gd name="T27" fmla="*/ 27 h 27"/>
                <a:gd name="T28" fmla="*/ 0 w 16"/>
                <a:gd name="T29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27">
                  <a:moveTo>
                    <a:pt x="0" y="24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5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2463801" y="1357313"/>
              <a:ext cx="38100" cy="49212"/>
            </a:xfrm>
            <a:custGeom>
              <a:avLst/>
              <a:gdLst>
                <a:gd name="T0" fmla="*/ 0 w 20"/>
                <a:gd name="T1" fmla="*/ 17 h 27"/>
                <a:gd name="T2" fmla="*/ 12 w 20"/>
                <a:gd name="T3" fmla="*/ 0 h 27"/>
                <a:gd name="T4" fmla="*/ 17 w 20"/>
                <a:gd name="T5" fmla="*/ 0 h 27"/>
                <a:gd name="T6" fmla="*/ 17 w 20"/>
                <a:gd name="T7" fmla="*/ 17 h 27"/>
                <a:gd name="T8" fmla="*/ 20 w 20"/>
                <a:gd name="T9" fmla="*/ 17 h 27"/>
                <a:gd name="T10" fmla="*/ 20 w 20"/>
                <a:gd name="T11" fmla="*/ 20 h 27"/>
                <a:gd name="T12" fmla="*/ 17 w 20"/>
                <a:gd name="T13" fmla="*/ 20 h 27"/>
                <a:gd name="T14" fmla="*/ 17 w 20"/>
                <a:gd name="T15" fmla="*/ 27 h 27"/>
                <a:gd name="T16" fmla="*/ 13 w 20"/>
                <a:gd name="T17" fmla="*/ 27 h 27"/>
                <a:gd name="T18" fmla="*/ 13 w 20"/>
                <a:gd name="T19" fmla="*/ 20 h 27"/>
                <a:gd name="T20" fmla="*/ 0 w 20"/>
                <a:gd name="T21" fmla="*/ 20 h 27"/>
                <a:gd name="T22" fmla="*/ 0 w 20"/>
                <a:gd name="T23" fmla="*/ 17 h 27"/>
                <a:gd name="T24" fmla="*/ 13 w 20"/>
                <a:gd name="T25" fmla="*/ 17 h 27"/>
                <a:gd name="T26" fmla="*/ 13 w 20"/>
                <a:gd name="T27" fmla="*/ 7 h 27"/>
                <a:gd name="T28" fmla="*/ 13 w 20"/>
                <a:gd name="T29" fmla="*/ 4 h 27"/>
                <a:gd name="T30" fmla="*/ 13 w 20"/>
                <a:gd name="T31" fmla="*/ 4 h 27"/>
                <a:gd name="T32" fmla="*/ 12 w 20"/>
                <a:gd name="T33" fmla="*/ 6 h 27"/>
                <a:gd name="T34" fmla="*/ 4 w 20"/>
                <a:gd name="T35" fmla="*/ 16 h 27"/>
                <a:gd name="T36" fmla="*/ 4 w 20"/>
                <a:gd name="T37" fmla="*/ 17 h 27"/>
                <a:gd name="T38" fmla="*/ 13 w 20"/>
                <a:gd name="T3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27">
                  <a:moveTo>
                    <a:pt x="0" y="17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17"/>
                  </a:lnTo>
                  <a:close/>
                  <a:moveTo>
                    <a:pt x="13" y="1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5"/>
                    <a:pt x="12" y="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808288" y="1354138"/>
              <a:ext cx="36513" cy="52387"/>
            </a:xfrm>
            <a:custGeom>
              <a:avLst/>
              <a:gdLst>
                <a:gd name="T0" fmla="*/ 5 w 19"/>
                <a:gd name="T1" fmla="*/ 13 h 28"/>
                <a:gd name="T2" fmla="*/ 2 w 19"/>
                <a:gd name="T3" fmla="*/ 8 h 28"/>
                <a:gd name="T4" fmla="*/ 10 w 19"/>
                <a:gd name="T5" fmla="*/ 0 h 28"/>
                <a:gd name="T6" fmla="*/ 19 w 19"/>
                <a:gd name="T7" fmla="*/ 8 h 28"/>
                <a:gd name="T8" fmla="*/ 15 w 19"/>
                <a:gd name="T9" fmla="*/ 15 h 28"/>
                <a:gd name="T10" fmla="*/ 19 w 19"/>
                <a:gd name="T11" fmla="*/ 20 h 28"/>
                <a:gd name="T12" fmla="*/ 10 w 19"/>
                <a:gd name="T13" fmla="*/ 28 h 28"/>
                <a:gd name="T14" fmla="*/ 0 w 19"/>
                <a:gd name="T15" fmla="*/ 20 h 28"/>
                <a:gd name="T16" fmla="*/ 5 w 19"/>
                <a:gd name="T17" fmla="*/ 13 h 28"/>
                <a:gd name="T18" fmla="*/ 10 w 19"/>
                <a:gd name="T19" fmla="*/ 25 h 28"/>
                <a:gd name="T20" fmla="*/ 15 w 19"/>
                <a:gd name="T21" fmla="*/ 20 h 28"/>
                <a:gd name="T22" fmla="*/ 7 w 19"/>
                <a:gd name="T23" fmla="*/ 15 h 28"/>
                <a:gd name="T24" fmla="*/ 4 w 19"/>
                <a:gd name="T25" fmla="*/ 20 h 28"/>
                <a:gd name="T26" fmla="*/ 10 w 19"/>
                <a:gd name="T27" fmla="*/ 25 h 28"/>
                <a:gd name="T28" fmla="*/ 15 w 19"/>
                <a:gd name="T29" fmla="*/ 8 h 28"/>
                <a:gd name="T30" fmla="*/ 10 w 19"/>
                <a:gd name="T31" fmla="*/ 4 h 28"/>
                <a:gd name="T32" fmla="*/ 5 w 19"/>
                <a:gd name="T33" fmla="*/ 8 h 28"/>
                <a:gd name="T34" fmla="*/ 12 w 19"/>
                <a:gd name="T35" fmla="*/ 13 h 28"/>
                <a:gd name="T36" fmla="*/ 15 w 19"/>
                <a:gd name="T3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8">
                  <a:moveTo>
                    <a:pt x="5" y="13"/>
                  </a:moveTo>
                  <a:cubicBezTo>
                    <a:pt x="3" y="12"/>
                    <a:pt x="2" y="10"/>
                    <a:pt x="2" y="8"/>
                  </a:cubicBezTo>
                  <a:cubicBezTo>
                    <a:pt x="2" y="4"/>
                    <a:pt x="4" y="0"/>
                    <a:pt x="10" y="0"/>
                  </a:cubicBezTo>
                  <a:cubicBezTo>
                    <a:pt x="15" y="0"/>
                    <a:pt x="19" y="3"/>
                    <a:pt x="19" y="8"/>
                  </a:cubicBezTo>
                  <a:cubicBezTo>
                    <a:pt x="19" y="11"/>
                    <a:pt x="16" y="14"/>
                    <a:pt x="15" y="15"/>
                  </a:cubicBezTo>
                  <a:cubicBezTo>
                    <a:pt x="17" y="16"/>
                    <a:pt x="19" y="18"/>
                    <a:pt x="19" y="20"/>
                  </a:cubicBezTo>
                  <a:cubicBezTo>
                    <a:pt x="19" y="25"/>
                    <a:pt x="15" y="28"/>
                    <a:pt x="10" y="28"/>
                  </a:cubicBezTo>
                  <a:cubicBezTo>
                    <a:pt x="4" y="28"/>
                    <a:pt x="0" y="25"/>
                    <a:pt x="0" y="20"/>
                  </a:cubicBezTo>
                  <a:cubicBezTo>
                    <a:pt x="0" y="16"/>
                    <a:pt x="4" y="14"/>
                    <a:pt x="5" y="13"/>
                  </a:cubicBezTo>
                  <a:close/>
                  <a:moveTo>
                    <a:pt x="10" y="25"/>
                  </a:moveTo>
                  <a:cubicBezTo>
                    <a:pt x="13" y="25"/>
                    <a:pt x="15" y="23"/>
                    <a:pt x="15" y="20"/>
                  </a:cubicBezTo>
                  <a:cubicBezTo>
                    <a:pt x="15" y="17"/>
                    <a:pt x="11" y="16"/>
                    <a:pt x="7" y="15"/>
                  </a:cubicBezTo>
                  <a:cubicBezTo>
                    <a:pt x="7" y="15"/>
                    <a:pt x="4" y="17"/>
                    <a:pt x="4" y="20"/>
                  </a:cubicBezTo>
                  <a:cubicBezTo>
                    <a:pt x="4" y="23"/>
                    <a:pt x="7" y="25"/>
                    <a:pt x="10" y="25"/>
                  </a:cubicBezTo>
                  <a:close/>
                  <a:moveTo>
                    <a:pt x="15" y="8"/>
                  </a:moveTo>
                  <a:cubicBezTo>
                    <a:pt x="15" y="5"/>
                    <a:pt x="13" y="4"/>
                    <a:pt x="10" y="4"/>
                  </a:cubicBezTo>
                  <a:cubicBezTo>
                    <a:pt x="7" y="4"/>
                    <a:pt x="5" y="5"/>
                    <a:pt x="5" y="8"/>
                  </a:cubicBezTo>
                  <a:cubicBezTo>
                    <a:pt x="5" y="11"/>
                    <a:pt x="9" y="12"/>
                    <a:pt x="12" y="13"/>
                  </a:cubicBezTo>
                  <a:cubicBezTo>
                    <a:pt x="13" y="13"/>
                    <a:pt x="15" y="11"/>
                    <a:pt x="15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860676" y="1357313"/>
              <a:ext cx="28575" cy="49212"/>
            </a:xfrm>
            <a:custGeom>
              <a:avLst/>
              <a:gdLst>
                <a:gd name="T0" fmla="*/ 0 w 18"/>
                <a:gd name="T1" fmla="*/ 0 h 31"/>
                <a:gd name="T2" fmla="*/ 18 w 18"/>
                <a:gd name="T3" fmla="*/ 0 h 31"/>
                <a:gd name="T4" fmla="*/ 18 w 18"/>
                <a:gd name="T5" fmla="*/ 3 h 31"/>
                <a:gd name="T6" fmla="*/ 5 w 18"/>
                <a:gd name="T7" fmla="*/ 3 h 31"/>
                <a:gd name="T8" fmla="*/ 5 w 18"/>
                <a:gd name="T9" fmla="*/ 14 h 31"/>
                <a:gd name="T10" fmla="*/ 17 w 18"/>
                <a:gd name="T11" fmla="*/ 14 h 31"/>
                <a:gd name="T12" fmla="*/ 17 w 18"/>
                <a:gd name="T13" fmla="*/ 17 h 31"/>
                <a:gd name="T14" fmla="*/ 5 w 18"/>
                <a:gd name="T15" fmla="*/ 17 h 31"/>
                <a:gd name="T16" fmla="*/ 5 w 18"/>
                <a:gd name="T17" fmla="*/ 31 h 31"/>
                <a:gd name="T18" fmla="*/ 0 w 18"/>
                <a:gd name="T19" fmla="*/ 31 h 31"/>
                <a:gd name="T20" fmla="*/ 0 w 1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1">
                  <a:moveTo>
                    <a:pt x="0" y="0"/>
                  </a:moveTo>
                  <a:lnTo>
                    <a:pt x="18" y="0"/>
                  </a:lnTo>
                  <a:lnTo>
                    <a:pt x="18" y="3"/>
                  </a:lnTo>
                  <a:lnTo>
                    <a:pt x="5" y="3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2424113" y="1216025"/>
              <a:ext cx="30163" cy="50800"/>
            </a:xfrm>
            <a:custGeom>
              <a:avLst/>
              <a:gdLst>
                <a:gd name="T0" fmla="*/ 0 w 19"/>
                <a:gd name="T1" fmla="*/ 0 h 32"/>
                <a:gd name="T2" fmla="*/ 19 w 19"/>
                <a:gd name="T3" fmla="*/ 0 h 32"/>
                <a:gd name="T4" fmla="*/ 19 w 19"/>
                <a:gd name="T5" fmla="*/ 4 h 32"/>
                <a:gd name="T6" fmla="*/ 5 w 19"/>
                <a:gd name="T7" fmla="*/ 4 h 32"/>
                <a:gd name="T8" fmla="*/ 5 w 19"/>
                <a:gd name="T9" fmla="*/ 14 h 32"/>
                <a:gd name="T10" fmla="*/ 16 w 19"/>
                <a:gd name="T11" fmla="*/ 14 h 32"/>
                <a:gd name="T12" fmla="*/ 16 w 19"/>
                <a:gd name="T13" fmla="*/ 18 h 32"/>
                <a:gd name="T14" fmla="*/ 5 w 19"/>
                <a:gd name="T15" fmla="*/ 18 h 32"/>
                <a:gd name="T16" fmla="*/ 5 w 19"/>
                <a:gd name="T17" fmla="*/ 29 h 32"/>
                <a:gd name="T18" fmla="*/ 19 w 19"/>
                <a:gd name="T19" fmla="*/ 29 h 32"/>
                <a:gd name="T20" fmla="*/ 19 w 19"/>
                <a:gd name="T21" fmla="*/ 32 h 32"/>
                <a:gd name="T22" fmla="*/ 0 w 19"/>
                <a:gd name="T23" fmla="*/ 32 h 32"/>
                <a:gd name="T24" fmla="*/ 0 w 19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2">
                  <a:moveTo>
                    <a:pt x="0" y="0"/>
                  </a:moveTo>
                  <a:lnTo>
                    <a:pt x="19" y="0"/>
                  </a:lnTo>
                  <a:lnTo>
                    <a:pt x="19" y="4"/>
                  </a:lnTo>
                  <a:lnTo>
                    <a:pt x="5" y="4"/>
                  </a:lnTo>
                  <a:lnTo>
                    <a:pt x="5" y="14"/>
                  </a:lnTo>
                  <a:lnTo>
                    <a:pt x="16" y="14"/>
                  </a:lnTo>
                  <a:lnTo>
                    <a:pt x="16" y="18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2465388" y="1216025"/>
              <a:ext cx="42863" cy="50800"/>
            </a:xfrm>
            <a:custGeom>
              <a:avLst/>
              <a:gdLst>
                <a:gd name="T0" fmla="*/ 10 w 23"/>
                <a:gd name="T1" fmla="*/ 0 h 27"/>
                <a:gd name="T2" fmla="*/ 14 w 23"/>
                <a:gd name="T3" fmla="*/ 0 h 27"/>
                <a:gd name="T4" fmla="*/ 23 w 23"/>
                <a:gd name="T5" fmla="*/ 27 h 27"/>
                <a:gd name="T6" fmla="*/ 19 w 23"/>
                <a:gd name="T7" fmla="*/ 27 h 27"/>
                <a:gd name="T8" fmla="*/ 17 w 23"/>
                <a:gd name="T9" fmla="*/ 19 h 27"/>
                <a:gd name="T10" fmla="*/ 6 w 23"/>
                <a:gd name="T11" fmla="*/ 19 h 27"/>
                <a:gd name="T12" fmla="*/ 4 w 23"/>
                <a:gd name="T13" fmla="*/ 27 h 27"/>
                <a:gd name="T14" fmla="*/ 0 w 23"/>
                <a:gd name="T15" fmla="*/ 27 h 27"/>
                <a:gd name="T16" fmla="*/ 10 w 23"/>
                <a:gd name="T17" fmla="*/ 0 h 27"/>
                <a:gd name="T18" fmla="*/ 16 w 23"/>
                <a:gd name="T19" fmla="*/ 16 h 27"/>
                <a:gd name="T20" fmla="*/ 13 w 23"/>
                <a:gd name="T21" fmla="*/ 8 h 27"/>
                <a:gd name="T22" fmla="*/ 12 w 23"/>
                <a:gd name="T23" fmla="*/ 4 h 27"/>
                <a:gd name="T24" fmla="*/ 12 w 23"/>
                <a:gd name="T25" fmla="*/ 4 h 27"/>
                <a:gd name="T26" fmla="*/ 10 w 23"/>
                <a:gd name="T27" fmla="*/ 8 h 27"/>
                <a:gd name="T28" fmla="*/ 7 w 23"/>
                <a:gd name="T29" fmla="*/ 16 h 27"/>
                <a:gd name="T30" fmla="*/ 16 w 23"/>
                <a:gd name="T3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27">
                  <a:moveTo>
                    <a:pt x="1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0" y="0"/>
                  </a:lnTo>
                  <a:close/>
                  <a:moveTo>
                    <a:pt x="16" y="16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2" y="6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6"/>
                    <a:pt x="10" y="8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2800351" y="1216025"/>
              <a:ext cx="39688" cy="50800"/>
            </a:xfrm>
            <a:custGeom>
              <a:avLst/>
              <a:gdLst>
                <a:gd name="T0" fmla="*/ 0 w 21"/>
                <a:gd name="T1" fmla="*/ 17 h 27"/>
                <a:gd name="T2" fmla="*/ 13 w 21"/>
                <a:gd name="T3" fmla="*/ 0 h 27"/>
                <a:gd name="T4" fmla="*/ 17 w 21"/>
                <a:gd name="T5" fmla="*/ 0 h 27"/>
                <a:gd name="T6" fmla="*/ 17 w 21"/>
                <a:gd name="T7" fmla="*/ 17 h 27"/>
                <a:gd name="T8" fmla="*/ 21 w 21"/>
                <a:gd name="T9" fmla="*/ 17 h 27"/>
                <a:gd name="T10" fmla="*/ 21 w 21"/>
                <a:gd name="T11" fmla="*/ 20 h 27"/>
                <a:gd name="T12" fmla="*/ 17 w 21"/>
                <a:gd name="T13" fmla="*/ 20 h 27"/>
                <a:gd name="T14" fmla="*/ 17 w 21"/>
                <a:gd name="T15" fmla="*/ 27 h 27"/>
                <a:gd name="T16" fmla="*/ 13 w 21"/>
                <a:gd name="T17" fmla="*/ 27 h 27"/>
                <a:gd name="T18" fmla="*/ 13 w 21"/>
                <a:gd name="T19" fmla="*/ 20 h 27"/>
                <a:gd name="T20" fmla="*/ 0 w 21"/>
                <a:gd name="T21" fmla="*/ 20 h 27"/>
                <a:gd name="T22" fmla="*/ 0 w 21"/>
                <a:gd name="T23" fmla="*/ 17 h 27"/>
                <a:gd name="T24" fmla="*/ 13 w 21"/>
                <a:gd name="T25" fmla="*/ 17 h 27"/>
                <a:gd name="T26" fmla="*/ 13 w 21"/>
                <a:gd name="T27" fmla="*/ 7 h 27"/>
                <a:gd name="T28" fmla="*/ 13 w 21"/>
                <a:gd name="T29" fmla="*/ 4 h 27"/>
                <a:gd name="T30" fmla="*/ 13 w 21"/>
                <a:gd name="T31" fmla="*/ 4 h 27"/>
                <a:gd name="T32" fmla="*/ 12 w 21"/>
                <a:gd name="T33" fmla="*/ 6 h 27"/>
                <a:gd name="T34" fmla="*/ 4 w 21"/>
                <a:gd name="T35" fmla="*/ 17 h 27"/>
                <a:gd name="T36" fmla="*/ 4 w 21"/>
                <a:gd name="T37" fmla="*/ 17 h 27"/>
                <a:gd name="T38" fmla="*/ 13 w 21"/>
                <a:gd name="T3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" h="27">
                  <a:moveTo>
                    <a:pt x="0" y="1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17"/>
                  </a:lnTo>
                  <a:close/>
                  <a:moveTo>
                    <a:pt x="13" y="1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2" y="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lnTo>
                    <a:pt x="13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2851151" y="1214438"/>
              <a:ext cx="36513" cy="53975"/>
            </a:xfrm>
            <a:custGeom>
              <a:avLst/>
              <a:gdLst>
                <a:gd name="T0" fmla="*/ 3 w 19"/>
                <a:gd name="T1" fmla="*/ 24 h 29"/>
                <a:gd name="T2" fmla="*/ 7 w 19"/>
                <a:gd name="T3" fmla="*/ 25 h 29"/>
                <a:gd name="T4" fmla="*/ 15 w 19"/>
                <a:gd name="T5" fmla="*/ 16 h 29"/>
                <a:gd name="T6" fmla="*/ 15 w 19"/>
                <a:gd name="T7" fmla="*/ 16 h 29"/>
                <a:gd name="T8" fmla="*/ 9 w 19"/>
                <a:gd name="T9" fmla="*/ 19 h 29"/>
                <a:gd name="T10" fmla="*/ 0 w 19"/>
                <a:gd name="T11" fmla="*/ 10 h 29"/>
                <a:gd name="T12" fmla="*/ 9 w 19"/>
                <a:gd name="T13" fmla="*/ 0 h 29"/>
                <a:gd name="T14" fmla="*/ 19 w 19"/>
                <a:gd name="T15" fmla="*/ 13 h 29"/>
                <a:gd name="T16" fmla="*/ 7 w 19"/>
                <a:gd name="T17" fmla="*/ 29 h 29"/>
                <a:gd name="T18" fmla="*/ 2 w 19"/>
                <a:gd name="T19" fmla="*/ 27 h 29"/>
                <a:gd name="T20" fmla="*/ 3 w 19"/>
                <a:gd name="T21" fmla="*/ 24 h 29"/>
                <a:gd name="T22" fmla="*/ 15 w 19"/>
                <a:gd name="T23" fmla="*/ 11 h 29"/>
                <a:gd name="T24" fmla="*/ 9 w 19"/>
                <a:gd name="T25" fmla="*/ 4 h 29"/>
                <a:gd name="T26" fmla="*/ 4 w 19"/>
                <a:gd name="T27" fmla="*/ 10 h 29"/>
                <a:gd name="T28" fmla="*/ 10 w 19"/>
                <a:gd name="T29" fmla="*/ 15 h 29"/>
                <a:gd name="T30" fmla="*/ 15 w 19"/>
                <a:gd name="T31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9">
                  <a:moveTo>
                    <a:pt x="3" y="24"/>
                  </a:moveTo>
                  <a:cubicBezTo>
                    <a:pt x="4" y="25"/>
                    <a:pt x="5" y="25"/>
                    <a:pt x="7" y="25"/>
                  </a:cubicBezTo>
                  <a:cubicBezTo>
                    <a:pt x="12" y="25"/>
                    <a:pt x="14" y="20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7"/>
                    <a:pt x="11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6"/>
                    <a:pt x="19" y="13"/>
                  </a:cubicBezTo>
                  <a:cubicBezTo>
                    <a:pt x="19" y="20"/>
                    <a:pt x="15" y="29"/>
                    <a:pt x="7" y="29"/>
                  </a:cubicBezTo>
                  <a:cubicBezTo>
                    <a:pt x="5" y="29"/>
                    <a:pt x="3" y="28"/>
                    <a:pt x="2" y="27"/>
                  </a:cubicBezTo>
                  <a:lnTo>
                    <a:pt x="3" y="24"/>
                  </a:lnTo>
                  <a:close/>
                  <a:moveTo>
                    <a:pt x="15" y="11"/>
                  </a:moveTo>
                  <a:cubicBezTo>
                    <a:pt x="15" y="8"/>
                    <a:pt x="13" y="4"/>
                    <a:pt x="9" y="4"/>
                  </a:cubicBezTo>
                  <a:cubicBezTo>
                    <a:pt x="6" y="4"/>
                    <a:pt x="4" y="6"/>
                    <a:pt x="4" y="10"/>
                  </a:cubicBezTo>
                  <a:cubicBezTo>
                    <a:pt x="4" y="13"/>
                    <a:pt x="6" y="15"/>
                    <a:pt x="10" y="15"/>
                  </a:cubicBezTo>
                  <a:cubicBezTo>
                    <a:pt x="13" y="15"/>
                    <a:pt x="15" y="13"/>
                    <a:pt x="15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2800351" y="1285875"/>
              <a:ext cx="34925" cy="52387"/>
            </a:xfrm>
            <a:custGeom>
              <a:avLst/>
              <a:gdLst>
                <a:gd name="T0" fmla="*/ 0 w 18"/>
                <a:gd name="T1" fmla="*/ 25 h 28"/>
                <a:gd name="T2" fmla="*/ 13 w 18"/>
                <a:gd name="T3" fmla="*/ 8 h 28"/>
                <a:gd name="T4" fmla="*/ 8 w 18"/>
                <a:gd name="T5" fmla="*/ 3 h 28"/>
                <a:gd name="T6" fmla="*/ 3 w 18"/>
                <a:gd name="T7" fmla="*/ 7 h 28"/>
                <a:gd name="T8" fmla="*/ 0 w 18"/>
                <a:gd name="T9" fmla="*/ 5 h 28"/>
                <a:gd name="T10" fmla="*/ 9 w 18"/>
                <a:gd name="T11" fmla="*/ 0 h 28"/>
                <a:gd name="T12" fmla="*/ 17 w 18"/>
                <a:gd name="T13" fmla="*/ 8 h 28"/>
                <a:gd name="T14" fmla="*/ 4 w 18"/>
                <a:gd name="T15" fmla="*/ 24 h 28"/>
                <a:gd name="T16" fmla="*/ 18 w 18"/>
                <a:gd name="T17" fmla="*/ 24 h 28"/>
                <a:gd name="T18" fmla="*/ 18 w 18"/>
                <a:gd name="T19" fmla="*/ 28 h 28"/>
                <a:gd name="T20" fmla="*/ 0 w 18"/>
                <a:gd name="T21" fmla="*/ 28 h 28"/>
                <a:gd name="T22" fmla="*/ 0 w 18"/>
                <a:gd name="T2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8">
                  <a:moveTo>
                    <a:pt x="0" y="25"/>
                  </a:moveTo>
                  <a:cubicBezTo>
                    <a:pt x="0" y="16"/>
                    <a:pt x="13" y="14"/>
                    <a:pt x="13" y="8"/>
                  </a:cubicBezTo>
                  <a:cubicBezTo>
                    <a:pt x="13" y="5"/>
                    <a:pt x="11" y="3"/>
                    <a:pt x="8" y="3"/>
                  </a:cubicBezTo>
                  <a:cubicBezTo>
                    <a:pt x="6" y="3"/>
                    <a:pt x="4" y="5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4" y="0"/>
                    <a:pt x="17" y="3"/>
                    <a:pt x="17" y="8"/>
                  </a:cubicBezTo>
                  <a:cubicBezTo>
                    <a:pt x="17" y="17"/>
                    <a:pt x="4" y="18"/>
                    <a:pt x="4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2844801" y="1285875"/>
              <a:ext cx="44450" cy="52387"/>
            </a:xfrm>
            <a:custGeom>
              <a:avLst/>
              <a:gdLst>
                <a:gd name="T0" fmla="*/ 14 w 24"/>
                <a:gd name="T1" fmla="*/ 0 h 28"/>
                <a:gd name="T2" fmla="*/ 24 w 24"/>
                <a:gd name="T3" fmla="*/ 3 h 28"/>
                <a:gd name="T4" fmla="*/ 22 w 24"/>
                <a:gd name="T5" fmla="*/ 6 h 28"/>
                <a:gd name="T6" fmla="*/ 14 w 24"/>
                <a:gd name="T7" fmla="*/ 3 h 28"/>
                <a:gd name="T8" fmla="*/ 4 w 24"/>
                <a:gd name="T9" fmla="*/ 14 h 28"/>
                <a:gd name="T10" fmla="*/ 14 w 24"/>
                <a:gd name="T11" fmla="*/ 25 h 28"/>
                <a:gd name="T12" fmla="*/ 22 w 24"/>
                <a:gd name="T13" fmla="*/ 21 h 28"/>
                <a:gd name="T14" fmla="*/ 24 w 24"/>
                <a:gd name="T15" fmla="*/ 24 h 28"/>
                <a:gd name="T16" fmla="*/ 14 w 24"/>
                <a:gd name="T17" fmla="*/ 28 h 28"/>
                <a:gd name="T18" fmla="*/ 0 w 24"/>
                <a:gd name="T19" fmla="*/ 14 h 28"/>
                <a:gd name="T20" fmla="*/ 14 w 24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8">
                  <a:moveTo>
                    <a:pt x="14" y="0"/>
                  </a:moveTo>
                  <a:cubicBezTo>
                    <a:pt x="17" y="0"/>
                    <a:pt x="21" y="1"/>
                    <a:pt x="24" y="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5"/>
                    <a:pt x="17" y="3"/>
                    <a:pt x="14" y="3"/>
                  </a:cubicBezTo>
                  <a:cubicBezTo>
                    <a:pt x="7" y="3"/>
                    <a:pt x="4" y="8"/>
                    <a:pt x="4" y="14"/>
                  </a:cubicBezTo>
                  <a:cubicBezTo>
                    <a:pt x="4" y="20"/>
                    <a:pt x="8" y="25"/>
                    <a:pt x="14" y="25"/>
                  </a:cubicBezTo>
                  <a:cubicBezTo>
                    <a:pt x="17" y="25"/>
                    <a:pt x="20" y="23"/>
                    <a:pt x="22" y="21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" y="26"/>
                    <a:pt x="19" y="28"/>
                    <a:pt x="14" y="28"/>
                  </a:cubicBezTo>
                  <a:cubicBezTo>
                    <a:pt x="5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7"/>
            <p:cNvSpPr>
              <a:spLocks noEditPoints="1"/>
            </p:cNvSpPr>
            <p:nvPr/>
          </p:nvSpPr>
          <p:spPr bwMode="auto">
            <a:xfrm>
              <a:off x="2473326" y="1131888"/>
              <a:ext cx="365125" cy="363537"/>
            </a:xfrm>
            <a:custGeom>
              <a:avLst/>
              <a:gdLst>
                <a:gd name="T0" fmla="*/ 160 w 195"/>
                <a:gd name="T1" fmla="*/ 34 h 194"/>
                <a:gd name="T2" fmla="*/ 35 w 195"/>
                <a:gd name="T3" fmla="*/ 34 h 194"/>
                <a:gd name="T4" fmla="*/ 35 w 195"/>
                <a:gd name="T5" fmla="*/ 159 h 194"/>
                <a:gd name="T6" fmla="*/ 160 w 195"/>
                <a:gd name="T7" fmla="*/ 159 h 194"/>
                <a:gd name="T8" fmla="*/ 160 w 195"/>
                <a:gd name="T9" fmla="*/ 34 h 194"/>
                <a:gd name="T10" fmla="*/ 150 w 195"/>
                <a:gd name="T11" fmla="*/ 150 h 194"/>
                <a:gd name="T12" fmla="*/ 44 w 195"/>
                <a:gd name="T13" fmla="*/ 150 h 194"/>
                <a:gd name="T14" fmla="*/ 44 w 195"/>
                <a:gd name="T15" fmla="*/ 44 h 194"/>
                <a:gd name="T16" fmla="*/ 150 w 195"/>
                <a:gd name="T17" fmla="*/ 44 h 194"/>
                <a:gd name="T18" fmla="*/ 150 w 195"/>
                <a:gd name="T19" fmla="*/ 15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194">
                  <a:moveTo>
                    <a:pt x="160" y="34"/>
                  </a:moveTo>
                  <a:cubicBezTo>
                    <a:pt x="125" y="0"/>
                    <a:pt x="69" y="0"/>
                    <a:pt x="35" y="34"/>
                  </a:cubicBezTo>
                  <a:cubicBezTo>
                    <a:pt x="0" y="69"/>
                    <a:pt x="0" y="125"/>
                    <a:pt x="35" y="159"/>
                  </a:cubicBezTo>
                  <a:cubicBezTo>
                    <a:pt x="69" y="194"/>
                    <a:pt x="125" y="194"/>
                    <a:pt x="160" y="159"/>
                  </a:cubicBezTo>
                  <a:cubicBezTo>
                    <a:pt x="195" y="125"/>
                    <a:pt x="195" y="69"/>
                    <a:pt x="160" y="34"/>
                  </a:cubicBezTo>
                  <a:close/>
                  <a:moveTo>
                    <a:pt x="150" y="150"/>
                  </a:moveTo>
                  <a:cubicBezTo>
                    <a:pt x="121" y="179"/>
                    <a:pt x="74" y="179"/>
                    <a:pt x="44" y="150"/>
                  </a:cubicBezTo>
                  <a:cubicBezTo>
                    <a:pt x="15" y="121"/>
                    <a:pt x="15" y="73"/>
                    <a:pt x="44" y="44"/>
                  </a:cubicBezTo>
                  <a:cubicBezTo>
                    <a:pt x="74" y="14"/>
                    <a:pt x="121" y="14"/>
                    <a:pt x="150" y="44"/>
                  </a:cubicBezTo>
                  <a:cubicBezTo>
                    <a:pt x="180" y="73"/>
                    <a:pt x="180" y="121"/>
                    <a:pt x="150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8"/>
            <p:cNvSpPr>
              <a:spLocks noEditPoints="1"/>
            </p:cNvSpPr>
            <p:nvPr/>
          </p:nvSpPr>
          <p:spPr bwMode="auto">
            <a:xfrm>
              <a:off x="2527301" y="1270000"/>
              <a:ext cx="57150" cy="79375"/>
            </a:xfrm>
            <a:custGeom>
              <a:avLst/>
              <a:gdLst>
                <a:gd name="T0" fmla="*/ 0 w 30"/>
                <a:gd name="T1" fmla="*/ 21 h 42"/>
                <a:gd name="T2" fmla="*/ 15 w 30"/>
                <a:gd name="T3" fmla="*/ 0 h 42"/>
                <a:gd name="T4" fmla="*/ 30 w 30"/>
                <a:gd name="T5" fmla="*/ 21 h 42"/>
                <a:gd name="T6" fmla="*/ 15 w 30"/>
                <a:gd name="T7" fmla="*/ 42 h 42"/>
                <a:gd name="T8" fmla="*/ 0 w 30"/>
                <a:gd name="T9" fmla="*/ 21 h 42"/>
                <a:gd name="T10" fmla="*/ 20 w 30"/>
                <a:gd name="T11" fmla="*/ 21 h 42"/>
                <a:gd name="T12" fmla="*/ 15 w 30"/>
                <a:gd name="T13" fmla="*/ 9 h 42"/>
                <a:gd name="T14" fmla="*/ 10 w 30"/>
                <a:gd name="T15" fmla="*/ 21 h 42"/>
                <a:gd name="T16" fmla="*/ 15 w 30"/>
                <a:gd name="T17" fmla="*/ 33 h 42"/>
                <a:gd name="T18" fmla="*/ 20 w 30"/>
                <a:gd name="T1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2">
                  <a:moveTo>
                    <a:pt x="0" y="21"/>
                  </a:moveTo>
                  <a:cubicBezTo>
                    <a:pt x="0" y="10"/>
                    <a:pt x="4" y="0"/>
                    <a:pt x="15" y="0"/>
                  </a:cubicBezTo>
                  <a:cubicBezTo>
                    <a:pt x="26" y="0"/>
                    <a:pt x="30" y="10"/>
                    <a:pt x="30" y="21"/>
                  </a:cubicBezTo>
                  <a:cubicBezTo>
                    <a:pt x="30" y="32"/>
                    <a:pt x="26" y="42"/>
                    <a:pt x="15" y="42"/>
                  </a:cubicBezTo>
                  <a:cubicBezTo>
                    <a:pt x="4" y="42"/>
                    <a:pt x="0" y="32"/>
                    <a:pt x="0" y="21"/>
                  </a:cubicBezTo>
                  <a:close/>
                  <a:moveTo>
                    <a:pt x="20" y="21"/>
                  </a:moveTo>
                  <a:cubicBezTo>
                    <a:pt x="20" y="15"/>
                    <a:pt x="19" y="9"/>
                    <a:pt x="15" y="9"/>
                  </a:cubicBezTo>
                  <a:cubicBezTo>
                    <a:pt x="11" y="9"/>
                    <a:pt x="10" y="15"/>
                    <a:pt x="10" y="21"/>
                  </a:cubicBezTo>
                  <a:cubicBezTo>
                    <a:pt x="10" y="28"/>
                    <a:pt x="11" y="33"/>
                    <a:pt x="15" y="33"/>
                  </a:cubicBezTo>
                  <a:cubicBezTo>
                    <a:pt x="19" y="33"/>
                    <a:pt x="20" y="28"/>
                    <a:pt x="20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19"/>
            <p:cNvSpPr>
              <a:spLocks noEditPoints="1"/>
            </p:cNvSpPr>
            <p:nvPr/>
          </p:nvSpPr>
          <p:spPr bwMode="auto">
            <a:xfrm>
              <a:off x="2590801" y="1270000"/>
              <a:ext cx="57150" cy="79375"/>
            </a:xfrm>
            <a:custGeom>
              <a:avLst/>
              <a:gdLst>
                <a:gd name="T0" fmla="*/ 4 w 30"/>
                <a:gd name="T1" fmla="*/ 32 h 42"/>
                <a:gd name="T2" fmla="*/ 10 w 30"/>
                <a:gd name="T3" fmla="*/ 33 h 42"/>
                <a:gd name="T4" fmla="*/ 18 w 30"/>
                <a:gd name="T5" fmla="*/ 26 h 42"/>
                <a:gd name="T6" fmla="*/ 18 w 30"/>
                <a:gd name="T7" fmla="*/ 26 h 42"/>
                <a:gd name="T8" fmla="*/ 13 w 30"/>
                <a:gd name="T9" fmla="*/ 28 h 42"/>
                <a:gd name="T10" fmla="*/ 0 w 30"/>
                <a:gd name="T11" fmla="*/ 14 h 42"/>
                <a:gd name="T12" fmla="*/ 13 w 30"/>
                <a:gd name="T13" fmla="*/ 0 h 42"/>
                <a:gd name="T14" fmla="*/ 30 w 30"/>
                <a:gd name="T15" fmla="*/ 20 h 42"/>
                <a:gd name="T16" fmla="*/ 11 w 30"/>
                <a:gd name="T17" fmla="*/ 42 h 42"/>
                <a:gd name="T18" fmla="*/ 2 w 30"/>
                <a:gd name="T19" fmla="*/ 40 h 42"/>
                <a:gd name="T20" fmla="*/ 4 w 30"/>
                <a:gd name="T21" fmla="*/ 32 h 42"/>
                <a:gd name="T22" fmla="*/ 20 w 30"/>
                <a:gd name="T23" fmla="*/ 17 h 42"/>
                <a:gd name="T24" fmla="*/ 13 w 30"/>
                <a:gd name="T25" fmla="*/ 9 h 42"/>
                <a:gd name="T26" fmla="*/ 9 w 30"/>
                <a:gd name="T27" fmla="*/ 14 h 42"/>
                <a:gd name="T28" fmla="*/ 15 w 30"/>
                <a:gd name="T29" fmla="*/ 20 h 42"/>
                <a:gd name="T30" fmla="*/ 20 w 30"/>
                <a:gd name="T31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2">
                  <a:moveTo>
                    <a:pt x="4" y="32"/>
                  </a:moveTo>
                  <a:cubicBezTo>
                    <a:pt x="6" y="32"/>
                    <a:pt x="8" y="33"/>
                    <a:pt x="10" y="33"/>
                  </a:cubicBezTo>
                  <a:cubicBezTo>
                    <a:pt x="14" y="33"/>
                    <a:pt x="17" y="30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4" y="28"/>
                    <a:pt x="0" y="21"/>
                    <a:pt x="0" y="14"/>
                  </a:cubicBezTo>
                  <a:cubicBezTo>
                    <a:pt x="0" y="7"/>
                    <a:pt x="5" y="0"/>
                    <a:pt x="13" y="0"/>
                  </a:cubicBezTo>
                  <a:cubicBezTo>
                    <a:pt x="21" y="0"/>
                    <a:pt x="30" y="7"/>
                    <a:pt x="30" y="20"/>
                  </a:cubicBezTo>
                  <a:cubicBezTo>
                    <a:pt x="30" y="30"/>
                    <a:pt x="23" y="42"/>
                    <a:pt x="11" y="42"/>
                  </a:cubicBezTo>
                  <a:cubicBezTo>
                    <a:pt x="8" y="42"/>
                    <a:pt x="4" y="41"/>
                    <a:pt x="2" y="40"/>
                  </a:cubicBezTo>
                  <a:lnTo>
                    <a:pt x="4" y="32"/>
                  </a:lnTo>
                  <a:close/>
                  <a:moveTo>
                    <a:pt x="20" y="17"/>
                  </a:moveTo>
                  <a:cubicBezTo>
                    <a:pt x="20" y="13"/>
                    <a:pt x="16" y="9"/>
                    <a:pt x="13" y="9"/>
                  </a:cubicBezTo>
                  <a:cubicBezTo>
                    <a:pt x="11" y="9"/>
                    <a:pt x="9" y="11"/>
                    <a:pt x="9" y="14"/>
                  </a:cubicBezTo>
                  <a:cubicBezTo>
                    <a:pt x="9" y="17"/>
                    <a:pt x="11" y="20"/>
                    <a:pt x="15" y="20"/>
                  </a:cubicBezTo>
                  <a:cubicBezTo>
                    <a:pt x="18" y="20"/>
                    <a:pt x="20" y="19"/>
                    <a:pt x="20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2667001" y="1273175"/>
              <a:ext cx="52388" cy="76200"/>
            </a:xfrm>
            <a:custGeom>
              <a:avLst/>
              <a:gdLst>
                <a:gd name="T0" fmla="*/ 5 w 28"/>
                <a:gd name="T1" fmla="*/ 28 h 41"/>
                <a:gd name="T2" fmla="*/ 13 w 28"/>
                <a:gd name="T3" fmla="*/ 31 h 41"/>
                <a:gd name="T4" fmla="*/ 19 w 28"/>
                <a:gd name="T5" fmla="*/ 28 h 41"/>
                <a:gd name="T6" fmla="*/ 11 w 28"/>
                <a:gd name="T7" fmla="*/ 23 h 41"/>
                <a:gd name="T8" fmla="*/ 8 w 28"/>
                <a:gd name="T9" fmla="*/ 23 h 41"/>
                <a:gd name="T10" fmla="*/ 6 w 28"/>
                <a:gd name="T11" fmla="*/ 18 h 41"/>
                <a:gd name="T12" fmla="*/ 12 w 28"/>
                <a:gd name="T13" fmla="*/ 12 h 41"/>
                <a:gd name="T14" fmla="*/ 15 w 28"/>
                <a:gd name="T15" fmla="*/ 8 h 41"/>
                <a:gd name="T16" fmla="*/ 15 w 28"/>
                <a:gd name="T17" fmla="*/ 8 h 41"/>
                <a:gd name="T18" fmla="*/ 11 w 28"/>
                <a:gd name="T19" fmla="*/ 8 h 41"/>
                <a:gd name="T20" fmla="*/ 2 w 28"/>
                <a:gd name="T21" fmla="*/ 8 h 41"/>
                <a:gd name="T22" fmla="*/ 2 w 28"/>
                <a:gd name="T23" fmla="*/ 0 h 41"/>
                <a:gd name="T24" fmla="*/ 27 w 28"/>
                <a:gd name="T25" fmla="*/ 0 h 41"/>
                <a:gd name="T26" fmla="*/ 27 w 28"/>
                <a:gd name="T27" fmla="*/ 6 h 41"/>
                <a:gd name="T28" fmla="*/ 19 w 28"/>
                <a:gd name="T29" fmla="*/ 16 h 41"/>
                <a:gd name="T30" fmla="*/ 28 w 28"/>
                <a:gd name="T31" fmla="*/ 27 h 41"/>
                <a:gd name="T32" fmla="*/ 14 w 28"/>
                <a:gd name="T33" fmla="*/ 41 h 41"/>
                <a:gd name="T34" fmla="*/ 0 w 28"/>
                <a:gd name="T35" fmla="*/ 35 h 41"/>
                <a:gd name="T36" fmla="*/ 5 w 28"/>
                <a:gd name="T37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41">
                  <a:moveTo>
                    <a:pt x="5" y="28"/>
                  </a:moveTo>
                  <a:cubicBezTo>
                    <a:pt x="7" y="30"/>
                    <a:pt x="10" y="31"/>
                    <a:pt x="13" y="31"/>
                  </a:cubicBezTo>
                  <a:cubicBezTo>
                    <a:pt x="17" y="31"/>
                    <a:pt x="19" y="30"/>
                    <a:pt x="19" y="28"/>
                  </a:cubicBezTo>
                  <a:cubicBezTo>
                    <a:pt x="19" y="24"/>
                    <a:pt x="16" y="23"/>
                    <a:pt x="11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4" y="8"/>
                    <a:pt x="1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5" y="17"/>
                    <a:pt x="28" y="21"/>
                    <a:pt x="28" y="27"/>
                  </a:cubicBezTo>
                  <a:cubicBezTo>
                    <a:pt x="28" y="34"/>
                    <a:pt x="24" y="41"/>
                    <a:pt x="14" y="41"/>
                  </a:cubicBezTo>
                  <a:cubicBezTo>
                    <a:pt x="9" y="41"/>
                    <a:pt x="4" y="39"/>
                    <a:pt x="0" y="35"/>
                  </a:cubicBezTo>
                  <a:lnTo>
                    <a:pt x="5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21"/>
            <p:cNvSpPr>
              <a:spLocks noEditPoints="1"/>
            </p:cNvSpPr>
            <p:nvPr/>
          </p:nvSpPr>
          <p:spPr bwMode="auto">
            <a:xfrm>
              <a:off x="2730501" y="1273175"/>
              <a:ext cx="55563" cy="74612"/>
            </a:xfrm>
            <a:custGeom>
              <a:avLst/>
              <a:gdLst>
                <a:gd name="T0" fmla="*/ 0 w 30"/>
                <a:gd name="T1" fmla="*/ 0 h 40"/>
                <a:gd name="T2" fmla="*/ 15 w 30"/>
                <a:gd name="T3" fmla="*/ 0 h 40"/>
                <a:gd name="T4" fmla="*/ 28 w 30"/>
                <a:gd name="T5" fmla="*/ 11 h 40"/>
                <a:gd name="T6" fmla="*/ 24 w 30"/>
                <a:gd name="T7" fmla="*/ 19 h 40"/>
                <a:gd name="T8" fmla="*/ 24 w 30"/>
                <a:gd name="T9" fmla="*/ 19 h 40"/>
                <a:gd name="T10" fmla="*/ 30 w 30"/>
                <a:gd name="T11" fmla="*/ 28 h 40"/>
                <a:gd name="T12" fmla="*/ 15 w 30"/>
                <a:gd name="T13" fmla="*/ 40 h 40"/>
                <a:gd name="T14" fmla="*/ 0 w 30"/>
                <a:gd name="T15" fmla="*/ 40 h 40"/>
                <a:gd name="T16" fmla="*/ 0 w 30"/>
                <a:gd name="T17" fmla="*/ 0 h 40"/>
                <a:gd name="T18" fmla="*/ 15 w 30"/>
                <a:gd name="T19" fmla="*/ 16 h 40"/>
                <a:gd name="T20" fmla="*/ 19 w 30"/>
                <a:gd name="T21" fmla="*/ 12 h 40"/>
                <a:gd name="T22" fmla="*/ 15 w 30"/>
                <a:gd name="T23" fmla="*/ 8 h 40"/>
                <a:gd name="T24" fmla="*/ 10 w 30"/>
                <a:gd name="T25" fmla="*/ 8 h 40"/>
                <a:gd name="T26" fmla="*/ 10 w 30"/>
                <a:gd name="T27" fmla="*/ 16 h 40"/>
                <a:gd name="T28" fmla="*/ 15 w 30"/>
                <a:gd name="T29" fmla="*/ 16 h 40"/>
                <a:gd name="T30" fmla="*/ 16 w 30"/>
                <a:gd name="T31" fmla="*/ 32 h 40"/>
                <a:gd name="T32" fmla="*/ 20 w 30"/>
                <a:gd name="T33" fmla="*/ 27 h 40"/>
                <a:gd name="T34" fmla="*/ 16 w 30"/>
                <a:gd name="T35" fmla="*/ 23 h 40"/>
                <a:gd name="T36" fmla="*/ 10 w 30"/>
                <a:gd name="T37" fmla="*/ 23 h 40"/>
                <a:gd name="T38" fmla="*/ 10 w 30"/>
                <a:gd name="T39" fmla="*/ 32 h 40"/>
                <a:gd name="T40" fmla="*/ 16 w 30"/>
                <a:gd name="T41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40">
                  <a:moveTo>
                    <a:pt x="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0"/>
                    <a:pt x="28" y="4"/>
                    <a:pt x="28" y="11"/>
                  </a:cubicBezTo>
                  <a:cubicBezTo>
                    <a:pt x="28" y="14"/>
                    <a:pt x="27" y="17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8" y="21"/>
                    <a:pt x="30" y="25"/>
                    <a:pt x="30" y="28"/>
                  </a:cubicBezTo>
                  <a:cubicBezTo>
                    <a:pt x="30" y="37"/>
                    <a:pt x="23" y="40"/>
                    <a:pt x="15" y="40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0" y="0"/>
                  </a:lnTo>
                  <a:close/>
                  <a:moveTo>
                    <a:pt x="15" y="16"/>
                  </a:moveTo>
                  <a:cubicBezTo>
                    <a:pt x="18" y="16"/>
                    <a:pt x="19" y="14"/>
                    <a:pt x="19" y="12"/>
                  </a:cubicBezTo>
                  <a:cubicBezTo>
                    <a:pt x="19" y="10"/>
                    <a:pt x="18" y="8"/>
                    <a:pt x="15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5" y="16"/>
                  </a:lnTo>
                  <a:close/>
                  <a:moveTo>
                    <a:pt x="16" y="32"/>
                  </a:moveTo>
                  <a:cubicBezTo>
                    <a:pt x="19" y="32"/>
                    <a:pt x="20" y="30"/>
                    <a:pt x="20" y="27"/>
                  </a:cubicBezTo>
                  <a:cubicBezTo>
                    <a:pt x="20" y="25"/>
                    <a:pt x="19" y="23"/>
                    <a:pt x="16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16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22"/>
            <p:cNvSpPr>
              <a:spLocks noEditPoints="1"/>
            </p:cNvSpPr>
            <p:nvPr/>
          </p:nvSpPr>
          <p:spPr bwMode="auto">
            <a:xfrm>
              <a:off x="2536826" y="1189038"/>
              <a:ext cx="52388" cy="68262"/>
            </a:xfrm>
            <a:custGeom>
              <a:avLst/>
              <a:gdLst>
                <a:gd name="T0" fmla="*/ 0 w 28"/>
                <a:gd name="T1" fmla="*/ 24 h 37"/>
                <a:gd name="T2" fmla="*/ 17 w 28"/>
                <a:gd name="T3" fmla="*/ 0 h 37"/>
                <a:gd name="T4" fmla="*/ 23 w 28"/>
                <a:gd name="T5" fmla="*/ 0 h 37"/>
                <a:gd name="T6" fmla="*/ 23 w 28"/>
                <a:gd name="T7" fmla="*/ 23 h 37"/>
                <a:gd name="T8" fmla="*/ 28 w 28"/>
                <a:gd name="T9" fmla="*/ 23 h 37"/>
                <a:gd name="T10" fmla="*/ 28 w 28"/>
                <a:gd name="T11" fmla="*/ 27 h 37"/>
                <a:gd name="T12" fmla="*/ 23 w 28"/>
                <a:gd name="T13" fmla="*/ 27 h 37"/>
                <a:gd name="T14" fmla="*/ 23 w 28"/>
                <a:gd name="T15" fmla="*/ 37 h 37"/>
                <a:gd name="T16" fmla="*/ 18 w 28"/>
                <a:gd name="T17" fmla="*/ 37 h 37"/>
                <a:gd name="T18" fmla="*/ 18 w 28"/>
                <a:gd name="T19" fmla="*/ 27 h 37"/>
                <a:gd name="T20" fmla="*/ 0 w 28"/>
                <a:gd name="T21" fmla="*/ 27 h 37"/>
                <a:gd name="T22" fmla="*/ 0 w 28"/>
                <a:gd name="T23" fmla="*/ 24 h 37"/>
                <a:gd name="T24" fmla="*/ 18 w 28"/>
                <a:gd name="T25" fmla="*/ 23 h 37"/>
                <a:gd name="T26" fmla="*/ 18 w 28"/>
                <a:gd name="T27" fmla="*/ 9 h 37"/>
                <a:gd name="T28" fmla="*/ 18 w 28"/>
                <a:gd name="T29" fmla="*/ 5 h 37"/>
                <a:gd name="T30" fmla="*/ 18 w 28"/>
                <a:gd name="T31" fmla="*/ 5 h 37"/>
                <a:gd name="T32" fmla="*/ 16 w 28"/>
                <a:gd name="T33" fmla="*/ 9 h 37"/>
                <a:gd name="T34" fmla="*/ 6 w 28"/>
                <a:gd name="T35" fmla="*/ 23 h 37"/>
                <a:gd name="T36" fmla="*/ 6 w 28"/>
                <a:gd name="T37" fmla="*/ 23 h 37"/>
                <a:gd name="T38" fmla="*/ 18 w 28"/>
                <a:gd name="T3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37">
                  <a:moveTo>
                    <a:pt x="0" y="24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0" y="24"/>
                  </a:lnTo>
                  <a:close/>
                  <a:moveTo>
                    <a:pt x="18" y="23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7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7"/>
                    <a:pt x="16" y="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2600326" y="1189038"/>
              <a:ext cx="42863" cy="68262"/>
            </a:xfrm>
            <a:custGeom>
              <a:avLst/>
              <a:gdLst>
                <a:gd name="T0" fmla="*/ 0 w 27"/>
                <a:gd name="T1" fmla="*/ 0 h 43"/>
                <a:gd name="T2" fmla="*/ 26 w 27"/>
                <a:gd name="T3" fmla="*/ 0 h 43"/>
                <a:gd name="T4" fmla="*/ 26 w 27"/>
                <a:gd name="T5" fmla="*/ 4 h 43"/>
                <a:gd name="T6" fmla="*/ 7 w 27"/>
                <a:gd name="T7" fmla="*/ 4 h 43"/>
                <a:gd name="T8" fmla="*/ 7 w 27"/>
                <a:gd name="T9" fmla="*/ 18 h 43"/>
                <a:gd name="T10" fmla="*/ 23 w 27"/>
                <a:gd name="T11" fmla="*/ 18 h 43"/>
                <a:gd name="T12" fmla="*/ 23 w 27"/>
                <a:gd name="T13" fmla="*/ 24 h 43"/>
                <a:gd name="T14" fmla="*/ 7 w 27"/>
                <a:gd name="T15" fmla="*/ 24 h 43"/>
                <a:gd name="T16" fmla="*/ 7 w 27"/>
                <a:gd name="T17" fmla="*/ 38 h 43"/>
                <a:gd name="T18" fmla="*/ 27 w 27"/>
                <a:gd name="T19" fmla="*/ 38 h 43"/>
                <a:gd name="T20" fmla="*/ 27 w 27"/>
                <a:gd name="T21" fmla="*/ 43 h 43"/>
                <a:gd name="T22" fmla="*/ 0 w 27"/>
                <a:gd name="T23" fmla="*/ 43 h 43"/>
                <a:gd name="T24" fmla="*/ 0 w 27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43">
                  <a:moveTo>
                    <a:pt x="0" y="0"/>
                  </a:moveTo>
                  <a:lnTo>
                    <a:pt x="26" y="0"/>
                  </a:lnTo>
                  <a:lnTo>
                    <a:pt x="26" y="4"/>
                  </a:lnTo>
                  <a:lnTo>
                    <a:pt x="7" y="4"/>
                  </a:lnTo>
                  <a:lnTo>
                    <a:pt x="7" y="18"/>
                  </a:lnTo>
                  <a:lnTo>
                    <a:pt x="23" y="18"/>
                  </a:lnTo>
                  <a:lnTo>
                    <a:pt x="23" y="24"/>
                  </a:lnTo>
                  <a:lnTo>
                    <a:pt x="7" y="24"/>
                  </a:lnTo>
                  <a:lnTo>
                    <a:pt x="7" y="38"/>
                  </a:lnTo>
                  <a:lnTo>
                    <a:pt x="27" y="38"/>
                  </a:lnTo>
                  <a:lnTo>
                    <a:pt x="27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2663826" y="1185863"/>
              <a:ext cx="47625" cy="71437"/>
            </a:xfrm>
            <a:custGeom>
              <a:avLst/>
              <a:gdLst>
                <a:gd name="T0" fmla="*/ 0 w 25"/>
                <a:gd name="T1" fmla="*/ 35 h 38"/>
                <a:gd name="T2" fmla="*/ 19 w 25"/>
                <a:gd name="T3" fmla="*/ 11 h 38"/>
                <a:gd name="T4" fmla="*/ 12 w 25"/>
                <a:gd name="T5" fmla="*/ 5 h 38"/>
                <a:gd name="T6" fmla="*/ 4 w 25"/>
                <a:gd name="T7" fmla="*/ 10 h 38"/>
                <a:gd name="T8" fmla="*/ 1 w 25"/>
                <a:gd name="T9" fmla="*/ 7 h 38"/>
                <a:gd name="T10" fmla="*/ 12 w 25"/>
                <a:gd name="T11" fmla="*/ 0 h 38"/>
                <a:gd name="T12" fmla="*/ 24 w 25"/>
                <a:gd name="T13" fmla="*/ 11 h 38"/>
                <a:gd name="T14" fmla="*/ 6 w 25"/>
                <a:gd name="T15" fmla="*/ 34 h 38"/>
                <a:gd name="T16" fmla="*/ 25 w 25"/>
                <a:gd name="T17" fmla="*/ 34 h 38"/>
                <a:gd name="T18" fmla="*/ 25 w 25"/>
                <a:gd name="T19" fmla="*/ 38 h 38"/>
                <a:gd name="T20" fmla="*/ 1 w 25"/>
                <a:gd name="T21" fmla="*/ 38 h 38"/>
                <a:gd name="T22" fmla="*/ 0 w 25"/>
                <a:gd name="T2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38">
                  <a:moveTo>
                    <a:pt x="0" y="35"/>
                  </a:moveTo>
                  <a:cubicBezTo>
                    <a:pt x="0" y="22"/>
                    <a:pt x="19" y="20"/>
                    <a:pt x="19" y="11"/>
                  </a:cubicBezTo>
                  <a:cubicBezTo>
                    <a:pt x="19" y="8"/>
                    <a:pt x="16" y="5"/>
                    <a:pt x="12" y="5"/>
                  </a:cubicBezTo>
                  <a:cubicBezTo>
                    <a:pt x="9" y="5"/>
                    <a:pt x="6" y="7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3"/>
                    <a:pt x="7" y="0"/>
                    <a:pt x="12" y="0"/>
                  </a:cubicBezTo>
                  <a:cubicBezTo>
                    <a:pt x="19" y="0"/>
                    <a:pt x="24" y="5"/>
                    <a:pt x="24" y="11"/>
                  </a:cubicBezTo>
                  <a:cubicBezTo>
                    <a:pt x="24" y="23"/>
                    <a:pt x="6" y="25"/>
                    <a:pt x="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7"/>
                    <a:pt x="0" y="36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25"/>
            <p:cNvSpPr>
              <a:spLocks noEditPoints="1"/>
            </p:cNvSpPr>
            <p:nvPr/>
          </p:nvSpPr>
          <p:spPr bwMode="auto">
            <a:xfrm>
              <a:off x="2720976" y="1185863"/>
              <a:ext cx="46038" cy="73025"/>
            </a:xfrm>
            <a:custGeom>
              <a:avLst/>
              <a:gdLst>
                <a:gd name="T0" fmla="*/ 6 w 25"/>
                <a:gd name="T1" fmla="*/ 17 h 39"/>
                <a:gd name="T2" fmla="*/ 2 w 25"/>
                <a:gd name="T3" fmla="*/ 10 h 39"/>
                <a:gd name="T4" fmla="*/ 13 w 25"/>
                <a:gd name="T5" fmla="*/ 0 h 39"/>
                <a:gd name="T6" fmla="*/ 25 w 25"/>
                <a:gd name="T7" fmla="*/ 10 h 39"/>
                <a:gd name="T8" fmla="*/ 20 w 25"/>
                <a:gd name="T9" fmla="*/ 20 h 39"/>
                <a:gd name="T10" fmla="*/ 25 w 25"/>
                <a:gd name="T11" fmla="*/ 28 h 39"/>
                <a:gd name="T12" fmla="*/ 13 w 25"/>
                <a:gd name="T13" fmla="*/ 39 h 39"/>
                <a:gd name="T14" fmla="*/ 0 w 25"/>
                <a:gd name="T15" fmla="*/ 27 h 39"/>
                <a:gd name="T16" fmla="*/ 6 w 25"/>
                <a:gd name="T17" fmla="*/ 17 h 39"/>
                <a:gd name="T18" fmla="*/ 13 w 25"/>
                <a:gd name="T19" fmla="*/ 34 h 39"/>
                <a:gd name="T20" fmla="*/ 20 w 25"/>
                <a:gd name="T21" fmla="*/ 28 h 39"/>
                <a:gd name="T22" fmla="*/ 10 w 25"/>
                <a:gd name="T23" fmla="*/ 20 h 39"/>
                <a:gd name="T24" fmla="*/ 5 w 25"/>
                <a:gd name="T25" fmla="*/ 27 h 39"/>
                <a:gd name="T26" fmla="*/ 13 w 25"/>
                <a:gd name="T27" fmla="*/ 34 h 39"/>
                <a:gd name="T28" fmla="*/ 20 w 25"/>
                <a:gd name="T29" fmla="*/ 11 h 39"/>
                <a:gd name="T30" fmla="*/ 13 w 25"/>
                <a:gd name="T31" fmla="*/ 5 h 39"/>
                <a:gd name="T32" fmla="*/ 7 w 25"/>
                <a:gd name="T33" fmla="*/ 10 h 39"/>
                <a:gd name="T34" fmla="*/ 16 w 25"/>
                <a:gd name="T35" fmla="*/ 18 h 39"/>
                <a:gd name="T36" fmla="*/ 20 w 25"/>
                <a:gd name="T3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6" y="17"/>
                  </a:moveTo>
                  <a:cubicBezTo>
                    <a:pt x="3" y="16"/>
                    <a:pt x="2" y="13"/>
                    <a:pt x="2" y="10"/>
                  </a:cubicBezTo>
                  <a:cubicBezTo>
                    <a:pt x="2" y="5"/>
                    <a:pt x="5" y="0"/>
                    <a:pt x="13" y="0"/>
                  </a:cubicBezTo>
                  <a:cubicBezTo>
                    <a:pt x="20" y="0"/>
                    <a:pt x="25" y="4"/>
                    <a:pt x="25" y="10"/>
                  </a:cubicBezTo>
                  <a:cubicBezTo>
                    <a:pt x="25" y="15"/>
                    <a:pt x="21" y="19"/>
                    <a:pt x="20" y="20"/>
                  </a:cubicBezTo>
                  <a:cubicBezTo>
                    <a:pt x="23" y="22"/>
                    <a:pt x="25" y="24"/>
                    <a:pt x="25" y="28"/>
                  </a:cubicBezTo>
                  <a:cubicBezTo>
                    <a:pt x="25" y="34"/>
                    <a:pt x="20" y="39"/>
                    <a:pt x="13" y="39"/>
                  </a:cubicBezTo>
                  <a:cubicBezTo>
                    <a:pt x="5" y="39"/>
                    <a:pt x="0" y="34"/>
                    <a:pt x="0" y="27"/>
                  </a:cubicBezTo>
                  <a:cubicBezTo>
                    <a:pt x="0" y="22"/>
                    <a:pt x="4" y="18"/>
                    <a:pt x="6" y="17"/>
                  </a:cubicBezTo>
                  <a:close/>
                  <a:moveTo>
                    <a:pt x="13" y="34"/>
                  </a:moveTo>
                  <a:cubicBezTo>
                    <a:pt x="17" y="34"/>
                    <a:pt x="20" y="31"/>
                    <a:pt x="20" y="28"/>
                  </a:cubicBezTo>
                  <a:cubicBezTo>
                    <a:pt x="20" y="23"/>
                    <a:pt x="15" y="22"/>
                    <a:pt x="10" y="20"/>
                  </a:cubicBezTo>
                  <a:cubicBezTo>
                    <a:pt x="8" y="21"/>
                    <a:pt x="5" y="23"/>
                    <a:pt x="5" y="27"/>
                  </a:cubicBezTo>
                  <a:cubicBezTo>
                    <a:pt x="5" y="31"/>
                    <a:pt x="9" y="34"/>
                    <a:pt x="13" y="34"/>
                  </a:cubicBezTo>
                  <a:close/>
                  <a:moveTo>
                    <a:pt x="20" y="11"/>
                  </a:moveTo>
                  <a:cubicBezTo>
                    <a:pt x="20" y="7"/>
                    <a:pt x="17" y="5"/>
                    <a:pt x="13" y="5"/>
                  </a:cubicBezTo>
                  <a:cubicBezTo>
                    <a:pt x="9" y="5"/>
                    <a:pt x="7" y="7"/>
                    <a:pt x="7" y="10"/>
                  </a:cubicBezTo>
                  <a:cubicBezTo>
                    <a:pt x="7" y="14"/>
                    <a:pt x="12" y="16"/>
                    <a:pt x="16" y="18"/>
                  </a:cubicBezTo>
                  <a:cubicBezTo>
                    <a:pt x="17" y="17"/>
                    <a:pt x="20" y="14"/>
                    <a:pt x="2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2547938" y="1368425"/>
              <a:ext cx="41275" cy="68262"/>
            </a:xfrm>
            <a:custGeom>
              <a:avLst/>
              <a:gdLst>
                <a:gd name="T0" fmla="*/ 1 w 22"/>
                <a:gd name="T1" fmla="*/ 33 h 37"/>
                <a:gd name="T2" fmla="*/ 9 w 22"/>
                <a:gd name="T3" fmla="*/ 33 h 37"/>
                <a:gd name="T4" fmla="*/ 9 w 22"/>
                <a:gd name="T5" fmla="*/ 9 h 37"/>
                <a:gd name="T6" fmla="*/ 9 w 22"/>
                <a:gd name="T7" fmla="*/ 6 h 37"/>
                <a:gd name="T8" fmla="*/ 9 w 22"/>
                <a:gd name="T9" fmla="*/ 6 h 37"/>
                <a:gd name="T10" fmla="*/ 7 w 22"/>
                <a:gd name="T11" fmla="*/ 9 h 37"/>
                <a:gd name="T12" fmla="*/ 4 w 22"/>
                <a:gd name="T13" fmla="*/ 12 h 37"/>
                <a:gd name="T14" fmla="*/ 0 w 22"/>
                <a:gd name="T15" fmla="*/ 9 h 37"/>
                <a:gd name="T16" fmla="*/ 9 w 22"/>
                <a:gd name="T17" fmla="*/ 0 h 37"/>
                <a:gd name="T18" fmla="*/ 14 w 22"/>
                <a:gd name="T19" fmla="*/ 0 h 37"/>
                <a:gd name="T20" fmla="*/ 14 w 22"/>
                <a:gd name="T21" fmla="*/ 33 h 37"/>
                <a:gd name="T22" fmla="*/ 22 w 22"/>
                <a:gd name="T23" fmla="*/ 33 h 37"/>
                <a:gd name="T24" fmla="*/ 22 w 22"/>
                <a:gd name="T25" fmla="*/ 37 h 37"/>
                <a:gd name="T26" fmla="*/ 1 w 22"/>
                <a:gd name="T27" fmla="*/ 37 h 37"/>
                <a:gd name="T28" fmla="*/ 1 w 22"/>
                <a:gd name="T2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37">
                  <a:moveTo>
                    <a:pt x="1" y="33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8" y="7"/>
                    <a:pt x="7" y="9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" y="37"/>
                    <a:pt x="1" y="37"/>
                    <a:pt x="1" y="37"/>
                  </a:cubicBezTo>
                  <a:lnTo>
                    <a:pt x="1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2595563" y="1368425"/>
              <a:ext cx="46038" cy="69850"/>
            </a:xfrm>
            <a:custGeom>
              <a:avLst/>
              <a:gdLst>
                <a:gd name="T0" fmla="*/ 3 w 25"/>
                <a:gd name="T1" fmla="*/ 29 h 38"/>
                <a:gd name="T2" fmla="*/ 12 w 25"/>
                <a:gd name="T3" fmla="*/ 33 h 38"/>
                <a:gd name="T4" fmla="*/ 20 w 25"/>
                <a:gd name="T5" fmla="*/ 26 h 38"/>
                <a:gd name="T6" fmla="*/ 11 w 25"/>
                <a:gd name="T7" fmla="*/ 19 h 38"/>
                <a:gd name="T8" fmla="*/ 8 w 25"/>
                <a:gd name="T9" fmla="*/ 19 h 38"/>
                <a:gd name="T10" fmla="*/ 7 w 25"/>
                <a:gd name="T11" fmla="*/ 16 h 38"/>
                <a:gd name="T12" fmla="*/ 15 w 25"/>
                <a:gd name="T13" fmla="*/ 7 h 38"/>
                <a:gd name="T14" fmla="*/ 18 w 25"/>
                <a:gd name="T15" fmla="*/ 4 h 38"/>
                <a:gd name="T16" fmla="*/ 18 w 25"/>
                <a:gd name="T17" fmla="*/ 4 h 38"/>
                <a:gd name="T18" fmla="*/ 15 w 25"/>
                <a:gd name="T19" fmla="*/ 5 h 38"/>
                <a:gd name="T20" fmla="*/ 2 w 25"/>
                <a:gd name="T21" fmla="*/ 5 h 38"/>
                <a:gd name="T22" fmla="*/ 2 w 25"/>
                <a:gd name="T23" fmla="*/ 0 h 38"/>
                <a:gd name="T24" fmla="*/ 24 w 25"/>
                <a:gd name="T25" fmla="*/ 0 h 38"/>
                <a:gd name="T26" fmla="*/ 24 w 25"/>
                <a:gd name="T27" fmla="*/ 3 h 38"/>
                <a:gd name="T28" fmla="*/ 14 w 25"/>
                <a:gd name="T29" fmla="*/ 15 h 38"/>
                <a:gd name="T30" fmla="*/ 25 w 25"/>
                <a:gd name="T31" fmla="*/ 26 h 38"/>
                <a:gd name="T32" fmla="*/ 12 w 25"/>
                <a:gd name="T33" fmla="*/ 38 h 38"/>
                <a:gd name="T34" fmla="*/ 0 w 25"/>
                <a:gd name="T35" fmla="*/ 33 h 38"/>
                <a:gd name="T36" fmla="*/ 3 w 25"/>
                <a:gd name="T37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8">
                  <a:moveTo>
                    <a:pt x="3" y="29"/>
                  </a:moveTo>
                  <a:cubicBezTo>
                    <a:pt x="5" y="31"/>
                    <a:pt x="9" y="33"/>
                    <a:pt x="12" y="33"/>
                  </a:cubicBezTo>
                  <a:cubicBezTo>
                    <a:pt x="16" y="33"/>
                    <a:pt x="20" y="30"/>
                    <a:pt x="20" y="26"/>
                  </a:cubicBezTo>
                  <a:cubicBezTo>
                    <a:pt x="20" y="21"/>
                    <a:pt x="16" y="19"/>
                    <a:pt x="11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5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5"/>
                    <a:pt x="1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9" y="15"/>
                    <a:pt x="25" y="19"/>
                    <a:pt x="25" y="26"/>
                  </a:cubicBezTo>
                  <a:cubicBezTo>
                    <a:pt x="25" y="32"/>
                    <a:pt x="20" y="38"/>
                    <a:pt x="12" y="38"/>
                  </a:cubicBezTo>
                  <a:cubicBezTo>
                    <a:pt x="8" y="38"/>
                    <a:pt x="3" y="36"/>
                    <a:pt x="0" y="33"/>
                  </a:cubicBezTo>
                  <a:lnTo>
                    <a:pt x="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668588" y="1368425"/>
              <a:ext cx="36513" cy="68262"/>
            </a:xfrm>
            <a:custGeom>
              <a:avLst/>
              <a:gdLst>
                <a:gd name="T0" fmla="*/ 0 w 23"/>
                <a:gd name="T1" fmla="*/ 0 h 43"/>
                <a:gd name="T2" fmla="*/ 23 w 23"/>
                <a:gd name="T3" fmla="*/ 0 h 43"/>
                <a:gd name="T4" fmla="*/ 23 w 23"/>
                <a:gd name="T5" fmla="*/ 6 h 43"/>
                <a:gd name="T6" fmla="*/ 6 w 23"/>
                <a:gd name="T7" fmla="*/ 6 h 43"/>
                <a:gd name="T8" fmla="*/ 6 w 23"/>
                <a:gd name="T9" fmla="*/ 20 h 43"/>
                <a:gd name="T10" fmla="*/ 21 w 23"/>
                <a:gd name="T11" fmla="*/ 20 h 43"/>
                <a:gd name="T12" fmla="*/ 21 w 23"/>
                <a:gd name="T13" fmla="*/ 24 h 43"/>
                <a:gd name="T14" fmla="*/ 6 w 23"/>
                <a:gd name="T15" fmla="*/ 24 h 43"/>
                <a:gd name="T16" fmla="*/ 6 w 23"/>
                <a:gd name="T17" fmla="*/ 43 h 43"/>
                <a:gd name="T18" fmla="*/ 0 w 23"/>
                <a:gd name="T19" fmla="*/ 43 h 43"/>
                <a:gd name="T20" fmla="*/ 0 w 23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43">
                  <a:moveTo>
                    <a:pt x="0" y="0"/>
                  </a:moveTo>
                  <a:lnTo>
                    <a:pt x="23" y="0"/>
                  </a:lnTo>
                  <a:lnTo>
                    <a:pt x="23" y="6"/>
                  </a:lnTo>
                  <a:lnTo>
                    <a:pt x="6" y="6"/>
                  </a:lnTo>
                  <a:lnTo>
                    <a:pt x="6" y="20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6" y="24"/>
                  </a:lnTo>
                  <a:lnTo>
                    <a:pt x="6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713038" y="1368425"/>
              <a:ext cx="44450" cy="69850"/>
            </a:xfrm>
            <a:custGeom>
              <a:avLst/>
              <a:gdLst>
                <a:gd name="T0" fmla="*/ 3 w 24"/>
                <a:gd name="T1" fmla="*/ 29 h 38"/>
                <a:gd name="T2" fmla="*/ 12 w 24"/>
                <a:gd name="T3" fmla="*/ 33 h 38"/>
                <a:gd name="T4" fmla="*/ 19 w 24"/>
                <a:gd name="T5" fmla="*/ 26 h 38"/>
                <a:gd name="T6" fmla="*/ 10 w 24"/>
                <a:gd name="T7" fmla="*/ 19 h 38"/>
                <a:gd name="T8" fmla="*/ 8 w 24"/>
                <a:gd name="T9" fmla="*/ 19 h 38"/>
                <a:gd name="T10" fmla="*/ 7 w 24"/>
                <a:gd name="T11" fmla="*/ 16 h 38"/>
                <a:gd name="T12" fmla="*/ 15 w 24"/>
                <a:gd name="T13" fmla="*/ 7 h 38"/>
                <a:gd name="T14" fmla="*/ 17 w 24"/>
                <a:gd name="T15" fmla="*/ 4 h 38"/>
                <a:gd name="T16" fmla="*/ 17 w 24"/>
                <a:gd name="T17" fmla="*/ 4 h 38"/>
                <a:gd name="T18" fmla="*/ 14 w 24"/>
                <a:gd name="T19" fmla="*/ 5 h 38"/>
                <a:gd name="T20" fmla="*/ 1 w 24"/>
                <a:gd name="T21" fmla="*/ 5 h 38"/>
                <a:gd name="T22" fmla="*/ 1 w 24"/>
                <a:gd name="T23" fmla="*/ 0 h 38"/>
                <a:gd name="T24" fmla="*/ 24 w 24"/>
                <a:gd name="T25" fmla="*/ 0 h 38"/>
                <a:gd name="T26" fmla="*/ 24 w 24"/>
                <a:gd name="T27" fmla="*/ 3 h 38"/>
                <a:gd name="T28" fmla="*/ 13 w 24"/>
                <a:gd name="T29" fmla="*/ 15 h 38"/>
                <a:gd name="T30" fmla="*/ 24 w 24"/>
                <a:gd name="T31" fmla="*/ 26 h 38"/>
                <a:gd name="T32" fmla="*/ 12 w 24"/>
                <a:gd name="T33" fmla="*/ 38 h 38"/>
                <a:gd name="T34" fmla="*/ 0 w 24"/>
                <a:gd name="T35" fmla="*/ 33 h 38"/>
                <a:gd name="T36" fmla="*/ 3 w 24"/>
                <a:gd name="T37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38">
                  <a:moveTo>
                    <a:pt x="3" y="29"/>
                  </a:moveTo>
                  <a:cubicBezTo>
                    <a:pt x="5" y="31"/>
                    <a:pt x="8" y="33"/>
                    <a:pt x="12" y="33"/>
                  </a:cubicBezTo>
                  <a:cubicBezTo>
                    <a:pt x="16" y="33"/>
                    <a:pt x="19" y="30"/>
                    <a:pt x="19" y="26"/>
                  </a:cubicBezTo>
                  <a:cubicBezTo>
                    <a:pt x="19" y="21"/>
                    <a:pt x="15" y="19"/>
                    <a:pt x="1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5"/>
                    <a:pt x="14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8" y="15"/>
                    <a:pt x="24" y="19"/>
                    <a:pt x="24" y="26"/>
                  </a:cubicBezTo>
                  <a:cubicBezTo>
                    <a:pt x="24" y="32"/>
                    <a:pt x="19" y="38"/>
                    <a:pt x="12" y="38"/>
                  </a:cubicBezTo>
                  <a:cubicBezTo>
                    <a:pt x="7" y="38"/>
                    <a:pt x="3" y="36"/>
                    <a:pt x="0" y="33"/>
                  </a:cubicBezTo>
                  <a:lnTo>
                    <a:pt x="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16201" y="1455738"/>
              <a:ext cx="79375" cy="163512"/>
            </a:xfrm>
            <a:custGeom>
              <a:avLst/>
              <a:gdLst>
                <a:gd name="T0" fmla="*/ 0 w 43"/>
                <a:gd name="T1" fmla="*/ 8 h 87"/>
                <a:gd name="T2" fmla="*/ 0 w 43"/>
                <a:gd name="T3" fmla="*/ 75 h 87"/>
                <a:gd name="T4" fmla="*/ 21 w 43"/>
                <a:gd name="T5" fmla="*/ 87 h 87"/>
                <a:gd name="T6" fmla="*/ 43 w 43"/>
                <a:gd name="T7" fmla="*/ 75 h 87"/>
                <a:gd name="T8" fmla="*/ 43 w 43"/>
                <a:gd name="T9" fmla="*/ 8 h 87"/>
                <a:gd name="T10" fmla="*/ 0 w 43"/>
                <a:gd name="T11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87">
                  <a:moveTo>
                    <a:pt x="0" y="8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0"/>
                    <a:pt x="0" y="0"/>
                    <a:pt x="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31"/>
            <p:cNvSpPr>
              <a:spLocks noEditPoints="1"/>
            </p:cNvSpPr>
            <p:nvPr/>
          </p:nvSpPr>
          <p:spPr bwMode="auto">
            <a:xfrm>
              <a:off x="2316163" y="973138"/>
              <a:ext cx="679450" cy="784225"/>
            </a:xfrm>
            <a:custGeom>
              <a:avLst/>
              <a:gdLst>
                <a:gd name="T0" fmla="*/ 213 w 428"/>
                <a:gd name="T1" fmla="*/ 19 h 494"/>
                <a:gd name="T2" fmla="*/ 412 w 428"/>
                <a:gd name="T3" fmla="*/ 133 h 494"/>
                <a:gd name="T4" fmla="*/ 412 w 428"/>
                <a:gd name="T5" fmla="*/ 362 h 494"/>
                <a:gd name="T6" fmla="*/ 213 w 428"/>
                <a:gd name="T7" fmla="*/ 476 h 494"/>
                <a:gd name="T8" fmla="*/ 15 w 428"/>
                <a:gd name="T9" fmla="*/ 362 h 494"/>
                <a:gd name="T10" fmla="*/ 15 w 428"/>
                <a:gd name="T11" fmla="*/ 133 h 494"/>
                <a:gd name="T12" fmla="*/ 213 w 428"/>
                <a:gd name="T13" fmla="*/ 19 h 494"/>
                <a:gd name="T14" fmla="*/ 213 w 428"/>
                <a:gd name="T15" fmla="*/ 0 h 494"/>
                <a:gd name="T16" fmla="*/ 0 w 428"/>
                <a:gd name="T17" fmla="*/ 124 h 494"/>
                <a:gd name="T18" fmla="*/ 0 w 428"/>
                <a:gd name="T19" fmla="*/ 370 h 494"/>
                <a:gd name="T20" fmla="*/ 213 w 428"/>
                <a:gd name="T21" fmla="*/ 494 h 494"/>
                <a:gd name="T22" fmla="*/ 428 w 428"/>
                <a:gd name="T23" fmla="*/ 370 h 494"/>
                <a:gd name="T24" fmla="*/ 428 w 428"/>
                <a:gd name="T25" fmla="*/ 124 h 494"/>
                <a:gd name="T26" fmla="*/ 213 w 428"/>
                <a:gd name="T27" fmla="*/ 0 h 494"/>
                <a:gd name="T28" fmla="*/ 213 w 428"/>
                <a:gd name="T2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8" h="494">
                  <a:moveTo>
                    <a:pt x="213" y="19"/>
                  </a:moveTo>
                  <a:lnTo>
                    <a:pt x="412" y="133"/>
                  </a:lnTo>
                  <a:lnTo>
                    <a:pt x="412" y="362"/>
                  </a:lnTo>
                  <a:lnTo>
                    <a:pt x="213" y="476"/>
                  </a:lnTo>
                  <a:lnTo>
                    <a:pt x="15" y="362"/>
                  </a:lnTo>
                  <a:lnTo>
                    <a:pt x="15" y="133"/>
                  </a:lnTo>
                  <a:lnTo>
                    <a:pt x="213" y="19"/>
                  </a:lnTo>
                  <a:close/>
                  <a:moveTo>
                    <a:pt x="213" y="0"/>
                  </a:moveTo>
                  <a:lnTo>
                    <a:pt x="0" y="124"/>
                  </a:lnTo>
                  <a:lnTo>
                    <a:pt x="0" y="370"/>
                  </a:lnTo>
                  <a:lnTo>
                    <a:pt x="213" y="494"/>
                  </a:lnTo>
                  <a:lnTo>
                    <a:pt x="428" y="370"/>
                  </a:lnTo>
                  <a:lnTo>
                    <a:pt x="428" y="124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0A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32"/>
            <p:cNvSpPr>
              <a:spLocks noEditPoints="1"/>
            </p:cNvSpPr>
            <p:nvPr/>
          </p:nvSpPr>
          <p:spPr bwMode="auto">
            <a:xfrm>
              <a:off x="2316163" y="973138"/>
              <a:ext cx="679450" cy="784225"/>
            </a:xfrm>
            <a:custGeom>
              <a:avLst/>
              <a:gdLst>
                <a:gd name="T0" fmla="*/ 213 w 428"/>
                <a:gd name="T1" fmla="*/ 19 h 494"/>
                <a:gd name="T2" fmla="*/ 412 w 428"/>
                <a:gd name="T3" fmla="*/ 133 h 494"/>
                <a:gd name="T4" fmla="*/ 412 w 428"/>
                <a:gd name="T5" fmla="*/ 362 h 494"/>
                <a:gd name="T6" fmla="*/ 213 w 428"/>
                <a:gd name="T7" fmla="*/ 476 h 494"/>
                <a:gd name="T8" fmla="*/ 15 w 428"/>
                <a:gd name="T9" fmla="*/ 362 h 494"/>
                <a:gd name="T10" fmla="*/ 15 w 428"/>
                <a:gd name="T11" fmla="*/ 133 h 494"/>
                <a:gd name="T12" fmla="*/ 213 w 428"/>
                <a:gd name="T13" fmla="*/ 19 h 494"/>
                <a:gd name="T14" fmla="*/ 213 w 428"/>
                <a:gd name="T15" fmla="*/ 0 h 494"/>
                <a:gd name="T16" fmla="*/ 0 w 428"/>
                <a:gd name="T17" fmla="*/ 124 h 494"/>
                <a:gd name="T18" fmla="*/ 0 w 428"/>
                <a:gd name="T19" fmla="*/ 370 h 494"/>
                <a:gd name="T20" fmla="*/ 213 w 428"/>
                <a:gd name="T21" fmla="*/ 494 h 494"/>
                <a:gd name="T22" fmla="*/ 428 w 428"/>
                <a:gd name="T23" fmla="*/ 370 h 494"/>
                <a:gd name="T24" fmla="*/ 428 w 428"/>
                <a:gd name="T25" fmla="*/ 124 h 494"/>
                <a:gd name="T26" fmla="*/ 213 w 428"/>
                <a:gd name="T27" fmla="*/ 0 h 494"/>
                <a:gd name="T28" fmla="*/ 213 w 428"/>
                <a:gd name="T2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8" h="494">
                  <a:moveTo>
                    <a:pt x="213" y="19"/>
                  </a:moveTo>
                  <a:lnTo>
                    <a:pt x="412" y="133"/>
                  </a:lnTo>
                  <a:lnTo>
                    <a:pt x="412" y="362"/>
                  </a:lnTo>
                  <a:lnTo>
                    <a:pt x="213" y="476"/>
                  </a:lnTo>
                  <a:lnTo>
                    <a:pt x="15" y="362"/>
                  </a:lnTo>
                  <a:lnTo>
                    <a:pt x="15" y="133"/>
                  </a:lnTo>
                  <a:lnTo>
                    <a:pt x="213" y="19"/>
                  </a:lnTo>
                  <a:moveTo>
                    <a:pt x="213" y="0"/>
                  </a:moveTo>
                  <a:lnTo>
                    <a:pt x="0" y="124"/>
                  </a:lnTo>
                  <a:lnTo>
                    <a:pt x="0" y="370"/>
                  </a:lnTo>
                  <a:lnTo>
                    <a:pt x="213" y="494"/>
                  </a:lnTo>
                  <a:lnTo>
                    <a:pt x="428" y="370"/>
                  </a:lnTo>
                  <a:lnTo>
                    <a:pt x="428" y="124"/>
                  </a:lnTo>
                  <a:lnTo>
                    <a:pt x="213" y="0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58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19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Reactive detection</a:t>
            </a:r>
            <a:endParaRPr lang="ru-RU" sz="2800" dirty="0"/>
          </a:p>
        </p:txBody>
      </p:sp>
      <p:sp>
        <p:nvSpPr>
          <p:cNvPr id="18" name="Подзаголовок 74"/>
          <p:cNvSpPr txBox="1">
            <a:spLocks/>
          </p:cNvSpPr>
          <p:nvPr/>
        </p:nvSpPr>
        <p:spPr>
          <a:xfrm>
            <a:off x="3416890" y="1190464"/>
            <a:ext cx="5358220" cy="572235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34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/>
              <a:t>Detection by hash</a:t>
            </a:r>
            <a:endParaRPr lang="ru-RU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6423" y="1762699"/>
            <a:ext cx="6419153" cy="4279434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91" y="962892"/>
            <a:ext cx="6323215" cy="316160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6"/>
          </p:nvPr>
        </p:nvSpPr>
        <p:spPr>
          <a:xfrm>
            <a:off x="4645325" y="3992322"/>
            <a:ext cx="2901348" cy="21214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/>
              <a:t>A </a:t>
            </a:r>
            <a:r>
              <a:rPr lang="en-US" sz="2800" dirty="0" smtClean="0"/>
              <a:t>– Advanced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 – Persistent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T – Threat</a:t>
            </a: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What is APT?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745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20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Proactive detection</a:t>
            </a:r>
            <a:endParaRPr lang="ru-RU" sz="2800" dirty="0"/>
          </a:p>
        </p:txBody>
      </p:sp>
      <p:sp>
        <p:nvSpPr>
          <p:cNvPr id="18" name="Подзаголовок 74"/>
          <p:cNvSpPr txBox="1">
            <a:spLocks/>
          </p:cNvSpPr>
          <p:nvPr/>
        </p:nvSpPr>
        <p:spPr>
          <a:xfrm>
            <a:off x="3416890" y="1432836"/>
            <a:ext cx="5358220" cy="1001892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34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/>
              <a:t>Emulation</a:t>
            </a:r>
            <a:endParaRPr lang="ru-RU" sz="2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2618" y="1919621"/>
            <a:ext cx="4240358" cy="4240358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21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Proactive detection</a:t>
            </a:r>
            <a:endParaRPr lang="ru-RU" sz="2800" dirty="0"/>
          </a:p>
        </p:txBody>
      </p:sp>
      <p:sp>
        <p:nvSpPr>
          <p:cNvPr id="6" name="object 3"/>
          <p:cNvSpPr/>
          <p:nvPr/>
        </p:nvSpPr>
        <p:spPr>
          <a:xfrm>
            <a:off x="3573588" y="1074161"/>
            <a:ext cx="5044824" cy="5044824"/>
          </a:xfrm>
          <a:custGeom>
            <a:avLst/>
            <a:gdLst/>
            <a:ahLst/>
            <a:cxnLst/>
            <a:rect l="l" t="t" r="r" b="b"/>
            <a:pathLst>
              <a:path w="5298440" h="5298440">
                <a:moveTo>
                  <a:pt x="301146" y="1565669"/>
                </a:moveTo>
                <a:lnTo>
                  <a:pt x="230568" y="1565669"/>
                </a:lnTo>
                <a:lnTo>
                  <a:pt x="214098" y="1603171"/>
                </a:lnTo>
                <a:lnTo>
                  <a:pt x="198216" y="1640922"/>
                </a:lnTo>
                <a:lnTo>
                  <a:pt x="182925" y="1678917"/>
                </a:lnTo>
                <a:lnTo>
                  <a:pt x="168227" y="1717150"/>
                </a:lnTo>
                <a:lnTo>
                  <a:pt x="154126" y="1755616"/>
                </a:lnTo>
                <a:lnTo>
                  <a:pt x="140624" y="1794308"/>
                </a:lnTo>
                <a:lnTo>
                  <a:pt x="127723" y="1833221"/>
                </a:lnTo>
                <a:lnTo>
                  <a:pt x="115426" y="1872349"/>
                </a:lnTo>
                <a:lnTo>
                  <a:pt x="103736" y="1911687"/>
                </a:lnTo>
                <a:lnTo>
                  <a:pt x="92655" y="1951229"/>
                </a:lnTo>
                <a:lnTo>
                  <a:pt x="82185" y="1990969"/>
                </a:lnTo>
                <a:lnTo>
                  <a:pt x="72330" y="2030902"/>
                </a:lnTo>
                <a:lnTo>
                  <a:pt x="63093" y="2071021"/>
                </a:lnTo>
                <a:lnTo>
                  <a:pt x="54474" y="2111322"/>
                </a:lnTo>
                <a:lnTo>
                  <a:pt x="46478" y="2151798"/>
                </a:lnTo>
                <a:lnTo>
                  <a:pt x="39107" y="2192444"/>
                </a:lnTo>
                <a:lnTo>
                  <a:pt x="32363" y="2233254"/>
                </a:lnTo>
                <a:lnTo>
                  <a:pt x="26249" y="2274223"/>
                </a:lnTo>
                <a:lnTo>
                  <a:pt x="20767" y="2315344"/>
                </a:lnTo>
                <a:lnTo>
                  <a:pt x="15921" y="2356613"/>
                </a:lnTo>
                <a:lnTo>
                  <a:pt x="11713" y="2398023"/>
                </a:lnTo>
                <a:lnTo>
                  <a:pt x="8144" y="2439569"/>
                </a:lnTo>
                <a:lnTo>
                  <a:pt x="5219" y="2481244"/>
                </a:lnTo>
                <a:lnTo>
                  <a:pt x="2939" y="2523044"/>
                </a:lnTo>
                <a:lnTo>
                  <a:pt x="1308" y="2564963"/>
                </a:lnTo>
                <a:lnTo>
                  <a:pt x="327" y="2606995"/>
                </a:lnTo>
                <a:lnTo>
                  <a:pt x="0" y="2649133"/>
                </a:lnTo>
                <a:lnTo>
                  <a:pt x="326" y="2691323"/>
                </a:lnTo>
                <a:lnTo>
                  <a:pt x="1306" y="2733406"/>
                </a:lnTo>
                <a:lnTo>
                  <a:pt x="2935" y="2775377"/>
                </a:lnTo>
                <a:lnTo>
                  <a:pt x="5211" y="2817229"/>
                </a:lnTo>
                <a:lnTo>
                  <a:pt x="8132" y="2858958"/>
                </a:lnTo>
                <a:lnTo>
                  <a:pt x="11697" y="2900558"/>
                </a:lnTo>
                <a:lnTo>
                  <a:pt x="15901" y="2942021"/>
                </a:lnTo>
                <a:lnTo>
                  <a:pt x="20743" y="2983344"/>
                </a:lnTo>
                <a:lnTo>
                  <a:pt x="26221" y="3024520"/>
                </a:lnTo>
                <a:lnTo>
                  <a:pt x="32331" y="3065543"/>
                </a:lnTo>
                <a:lnTo>
                  <a:pt x="39073" y="3106407"/>
                </a:lnTo>
                <a:lnTo>
                  <a:pt x="46442" y="3147107"/>
                </a:lnTo>
                <a:lnTo>
                  <a:pt x="54437" y="3187637"/>
                </a:lnTo>
                <a:lnTo>
                  <a:pt x="63056" y="3227990"/>
                </a:lnTo>
                <a:lnTo>
                  <a:pt x="72296" y="3268163"/>
                </a:lnTo>
                <a:lnTo>
                  <a:pt x="82155" y="3308147"/>
                </a:lnTo>
                <a:lnTo>
                  <a:pt x="92629" y="3347938"/>
                </a:lnTo>
                <a:lnTo>
                  <a:pt x="103718" y="3387530"/>
                </a:lnTo>
                <a:lnTo>
                  <a:pt x="115418" y="3426918"/>
                </a:lnTo>
                <a:lnTo>
                  <a:pt x="127727" y="3466094"/>
                </a:lnTo>
                <a:lnTo>
                  <a:pt x="140642" y="3505054"/>
                </a:lnTo>
                <a:lnTo>
                  <a:pt x="154162" y="3543792"/>
                </a:lnTo>
                <a:lnTo>
                  <a:pt x="168284" y="3582302"/>
                </a:lnTo>
                <a:lnTo>
                  <a:pt x="183005" y="3620578"/>
                </a:lnTo>
                <a:lnTo>
                  <a:pt x="198323" y="3658614"/>
                </a:lnTo>
                <a:lnTo>
                  <a:pt x="214236" y="3696405"/>
                </a:lnTo>
                <a:lnTo>
                  <a:pt x="230741" y="3733944"/>
                </a:lnTo>
                <a:lnTo>
                  <a:pt x="247836" y="3771227"/>
                </a:lnTo>
                <a:lnTo>
                  <a:pt x="265519" y="3808246"/>
                </a:lnTo>
                <a:lnTo>
                  <a:pt x="283786" y="3844998"/>
                </a:lnTo>
                <a:lnTo>
                  <a:pt x="302636" y="3881474"/>
                </a:lnTo>
                <a:lnTo>
                  <a:pt x="322066" y="3917671"/>
                </a:lnTo>
                <a:lnTo>
                  <a:pt x="342074" y="3953581"/>
                </a:lnTo>
                <a:lnTo>
                  <a:pt x="362658" y="3989200"/>
                </a:lnTo>
                <a:lnTo>
                  <a:pt x="383815" y="4024521"/>
                </a:lnTo>
                <a:lnTo>
                  <a:pt x="405542" y="4059539"/>
                </a:lnTo>
                <a:lnTo>
                  <a:pt x="427837" y="4094248"/>
                </a:lnTo>
                <a:lnTo>
                  <a:pt x="450699" y="4128642"/>
                </a:lnTo>
                <a:lnTo>
                  <a:pt x="474123" y="4162715"/>
                </a:lnTo>
                <a:lnTo>
                  <a:pt x="498109" y="4196461"/>
                </a:lnTo>
                <a:lnTo>
                  <a:pt x="522654" y="4229876"/>
                </a:lnTo>
                <a:lnTo>
                  <a:pt x="547754" y="4262952"/>
                </a:lnTo>
                <a:lnTo>
                  <a:pt x="573409" y="4295684"/>
                </a:lnTo>
                <a:lnTo>
                  <a:pt x="599615" y="4328067"/>
                </a:lnTo>
                <a:lnTo>
                  <a:pt x="603897" y="4323103"/>
                </a:lnTo>
                <a:lnTo>
                  <a:pt x="608316" y="4318214"/>
                </a:lnTo>
                <a:lnTo>
                  <a:pt x="638338" y="4291295"/>
                </a:lnTo>
                <a:lnTo>
                  <a:pt x="647236" y="4284728"/>
                </a:lnTo>
                <a:lnTo>
                  <a:pt x="622005" y="4253413"/>
                </a:lnTo>
                <a:lnTo>
                  <a:pt x="597251" y="4221702"/>
                </a:lnTo>
                <a:lnTo>
                  <a:pt x="572982" y="4189601"/>
                </a:lnTo>
                <a:lnTo>
                  <a:pt x="549202" y="4157115"/>
                </a:lnTo>
                <a:lnTo>
                  <a:pt x="525917" y="4124250"/>
                </a:lnTo>
                <a:lnTo>
                  <a:pt x="503132" y="4091012"/>
                </a:lnTo>
                <a:lnTo>
                  <a:pt x="480854" y="4057405"/>
                </a:lnTo>
                <a:lnTo>
                  <a:pt x="459088" y="4023436"/>
                </a:lnTo>
                <a:lnTo>
                  <a:pt x="437838" y="3989110"/>
                </a:lnTo>
                <a:lnTo>
                  <a:pt x="417112" y="3954433"/>
                </a:lnTo>
                <a:lnTo>
                  <a:pt x="396914" y="3919409"/>
                </a:lnTo>
                <a:lnTo>
                  <a:pt x="377250" y="3884046"/>
                </a:lnTo>
                <a:lnTo>
                  <a:pt x="358125" y="3848347"/>
                </a:lnTo>
                <a:lnTo>
                  <a:pt x="339546" y="3812319"/>
                </a:lnTo>
                <a:lnTo>
                  <a:pt x="321517" y="3775967"/>
                </a:lnTo>
                <a:lnTo>
                  <a:pt x="304044" y="3739297"/>
                </a:lnTo>
                <a:lnTo>
                  <a:pt x="287133" y="3702315"/>
                </a:lnTo>
                <a:lnTo>
                  <a:pt x="270789" y="3665025"/>
                </a:lnTo>
                <a:lnTo>
                  <a:pt x="255019" y="3627433"/>
                </a:lnTo>
                <a:lnTo>
                  <a:pt x="239826" y="3589545"/>
                </a:lnTo>
                <a:lnTo>
                  <a:pt x="225218" y="3551367"/>
                </a:lnTo>
                <a:lnTo>
                  <a:pt x="211199" y="3512904"/>
                </a:lnTo>
                <a:lnTo>
                  <a:pt x="197775" y="3474161"/>
                </a:lnTo>
                <a:lnTo>
                  <a:pt x="184952" y="3435144"/>
                </a:lnTo>
                <a:lnTo>
                  <a:pt x="172735" y="3395859"/>
                </a:lnTo>
                <a:lnTo>
                  <a:pt x="161129" y="3356311"/>
                </a:lnTo>
                <a:lnTo>
                  <a:pt x="150141" y="3316506"/>
                </a:lnTo>
                <a:lnTo>
                  <a:pt x="139776" y="3276448"/>
                </a:lnTo>
                <a:lnTo>
                  <a:pt x="130040" y="3236145"/>
                </a:lnTo>
                <a:lnTo>
                  <a:pt x="120937" y="3195600"/>
                </a:lnTo>
                <a:lnTo>
                  <a:pt x="112474" y="3154821"/>
                </a:lnTo>
                <a:lnTo>
                  <a:pt x="104656" y="3113812"/>
                </a:lnTo>
                <a:lnTo>
                  <a:pt x="97489" y="3072578"/>
                </a:lnTo>
                <a:lnTo>
                  <a:pt x="90978" y="3031126"/>
                </a:lnTo>
                <a:lnTo>
                  <a:pt x="85128" y="2989461"/>
                </a:lnTo>
                <a:lnTo>
                  <a:pt x="79946" y="2947588"/>
                </a:lnTo>
                <a:lnTo>
                  <a:pt x="75437" y="2905514"/>
                </a:lnTo>
                <a:lnTo>
                  <a:pt x="71607" y="2863243"/>
                </a:lnTo>
                <a:lnTo>
                  <a:pt x="68460" y="2820780"/>
                </a:lnTo>
                <a:lnTo>
                  <a:pt x="66003" y="2778133"/>
                </a:lnTo>
                <a:lnTo>
                  <a:pt x="64241" y="2735306"/>
                </a:lnTo>
                <a:lnTo>
                  <a:pt x="63180" y="2692304"/>
                </a:lnTo>
                <a:lnTo>
                  <a:pt x="62825" y="2649133"/>
                </a:lnTo>
                <a:lnTo>
                  <a:pt x="63177" y="2606151"/>
                </a:lnTo>
                <a:lnTo>
                  <a:pt x="64231" y="2563337"/>
                </a:lnTo>
                <a:lnTo>
                  <a:pt x="65981" y="2520696"/>
                </a:lnTo>
                <a:lnTo>
                  <a:pt x="68421" y="2478234"/>
                </a:lnTo>
                <a:lnTo>
                  <a:pt x="71546" y="2435956"/>
                </a:lnTo>
                <a:lnTo>
                  <a:pt x="75350" y="2393867"/>
                </a:lnTo>
                <a:lnTo>
                  <a:pt x="79827" y="2351974"/>
                </a:lnTo>
                <a:lnTo>
                  <a:pt x="84972" y="2310281"/>
                </a:lnTo>
                <a:lnTo>
                  <a:pt x="90780" y="2268793"/>
                </a:lnTo>
                <a:lnTo>
                  <a:pt x="97244" y="2227517"/>
                </a:lnTo>
                <a:lnTo>
                  <a:pt x="104359" y="2186458"/>
                </a:lnTo>
                <a:lnTo>
                  <a:pt x="112120" y="2145620"/>
                </a:lnTo>
                <a:lnTo>
                  <a:pt x="120520" y="2105010"/>
                </a:lnTo>
                <a:lnTo>
                  <a:pt x="129555" y="2064633"/>
                </a:lnTo>
                <a:lnTo>
                  <a:pt x="139219" y="2024494"/>
                </a:lnTo>
                <a:lnTo>
                  <a:pt x="149506" y="1984598"/>
                </a:lnTo>
                <a:lnTo>
                  <a:pt x="160410" y="1944952"/>
                </a:lnTo>
                <a:lnTo>
                  <a:pt x="171927" y="1905560"/>
                </a:lnTo>
                <a:lnTo>
                  <a:pt x="184049" y="1866428"/>
                </a:lnTo>
                <a:lnTo>
                  <a:pt x="196773" y="1827561"/>
                </a:lnTo>
                <a:lnTo>
                  <a:pt x="210092" y="1788965"/>
                </a:lnTo>
                <a:lnTo>
                  <a:pt x="224000" y="1750645"/>
                </a:lnTo>
                <a:lnTo>
                  <a:pt x="238492" y="1712607"/>
                </a:lnTo>
                <a:lnTo>
                  <a:pt x="253563" y="1674855"/>
                </a:lnTo>
                <a:lnTo>
                  <a:pt x="269206" y="1637396"/>
                </a:lnTo>
                <a:lnTo>
                  <a:pt x="285417" y="1600234"/>
                </a:lnTo>
                <a:lnTo>
                  <a:pt x="301146" y="1565669"/>
                </a:lnTo>
                <a:close/>
              </a:path>
              <a:path w="5298440" h="5298440">
                <a:moveTo>
                  <a:pt x="365307" y="1563376"/>
                </a:moveTo>
                <a:lnTo>
                  <a:pt x="302189" y="1563376"/>
                </a:lnTo>
                <a:lnTo>
                  <a:pt x="325864" y="1807557"/>
                </a:lnTo>
                <a:lnTo>
                  <a:pt x="388386" y="1801505"/>
                </a:lnTo>
                <a:lnTo>
                  <a:pt x="365307" y="1563376"/>
                </a:lnTo>
                <a:close/>
              </a:path>
              <a:path w="5298440" h="5298440">
                <a:moveTo>
                  <a:pt x="273625" y="1473860"/>
                </a:moveTo>
                <a:lnTo>
                  <a:pt x="272955" y="1475222"/>
                </a:lnTo>
                <a:lnTo>
                  <a:pt x="272337" y="1476593"/>
                </a:lnTo>
                <a:lnTo>
                  <a:pt x="271667" y="1477954"/>
                </a:lnTo>
                <a:lnTo>
                  <a:pt x="23517" y="1590841"/>
                </a:lnTo>
                <a:lnTo>
                  <a:pt x="49537" y="1648023"/>
                </a:lnTo>
                <a:lnTo>
                  <a:pt x="230568" y="1565669"/>
                </a:lnTo>
                <a:lnTo>
                  <a:pt x="301146" y="1565669"/>
                </a:lnTo>
                <a:lnTo>
                  <a:pt x="302189" y="1563376"/>
                </a:lnTo>
                <a:lnTo>
                  <a:pt x="365307" y="1563376"/>
                </a:lnTo>
                <a:lnTo>
                  <a:pt x="356792" y="1475525"/>
                </a:lnTo>
                <a:lnTo>
                  <a:pt x="276996" y="1475525"/>
                </a:lnTo>
                <a:lnTo>
                  <a:pt x="273625" y="1473860"/>
                </a:lnTo>
                <a:close/>
              </a:path>
              <a:path w="5298440" h="5298440">
                <a:moveTo>
                  <a:pt x="353423" y="1440762"/>
                </a:moveTo>
                <a:lnTo>
                  <a:pt x="276996" y="1475525"/>
                </a:lnTo>
                <a:lnTo>
                  <a:pt x="356792" y="1475525"/>
                </a:lnTo>
                <a:lnTo>
                  <a:pt x="353423" y="1440762"/>
                </a:lnTo>
                <a:close/>
              </a:path>
              <a:path w="5298440" h="5298440">
                <a:moveTo>
                  <a:pt x="1703167" y="5056086"/>
                </a:moveTo>
                <a:lnTo>
                  <a:pt x="1539963" y="5056086"/>
                </a:lnTo>
                <a:lnTo>
                  <a:pt x="1576873" y="5072777"/>
                </a:lnTo>
                <a:lnTo>
                  <a:pt x="1614031" y="5088894"/>
                </a:lnTo>
                <a:lnTo>
                  <a:pt x="1651432" y="5104434"/>
                </a:lnTo>
                <a:lnTo>
                  <a:pt x="1689069" y="5119394"/>
                </a:lnTo>
                <a:lnTo>
                  <a:pt x="1726939" y="5133773"/>
                </a:lnTo>
                <a:lnTo>
                  <a:pt x="1765034" y="5147568"/>
                </a:lnTo>
                <a:lnTo>
                  <a:pt x="1803349" y="5160776"/>
                </a:lnTo>
                <a:lnTo>
                  <a:pt x="1841880" y="5173395"/>
                </a:lnTo>
                <a:lnTo>
                  <a:pt x="1880620" y="5185422"/>
                </a:lnTo>
                <a:lnTo>
                  <a:pt x="1919563" y="5196855"/>
                </a:lnTo>
                <a:lnTo>
                  <a:pt x="1958706" y="5207692"/>
                </a:lnTo>
                <a:lnTo>
                  <a:pt x="1998041" y="5217929"/>
                </a:lnTo>
                <a:lnTo>
                  <a:pt x="2037563" y="5227566"/>
                </a:lnTo>
                <a:lnTo>
                  <a:pt x="2077267" y="5236598"/>
                </a:lnTo>
                <a:lnTo>
                  <a:pt x="2117148" y="5245024"/>
                </a:lnTo>
                <a:lnTo>
                  <a:pt x="2157199" y="5252841"/>
                </a:lnTo>
                <a:lnTo>
                  <a:pt x="2197416" y="5260047"/>
                </a:lnTo>
                <a:lnTo>
                  <a:pt x="2237793" y="5266640"/>
                </a:lnTo>
                <a:lnTo>
                  <a:pt x="2278324" y="5272616"/>
                </a:lnTo>
                <a:lnTo>
                  <a:pt x="2319003" y="5277973"/>
                </a:lnTo>
                <a:lnTo>
                  <a:pt x="2359826" y="5282710"/>
                </a:lnTo>
                <a:lnTo>
                  <a:pt x="2400787" y="5286822"/>
                </a:lnTo>
                <a:lnTo>
                  <a:pt x="2441879" y="5290309"/>
                </a:lnTo>
                <a:lnTo>
                  <a:pt x="2483099" y="5293168"/>
                </a:lnTo>
                <a:lnTo>
                  <a:pt x="2524440" y="5295395"/>
                </a:lnTo>
                <a:lnTo>
                  <a:pt x="2565896" y="5296989"/>
                </a:lnTo>
                <a:lnTo>
                  <a:pt x="2607462" y="5297948"/>
                </a:lnTo>
                <a:lnTo>
                  <a:pt x="2649133" y="5298267"/>
                </a:lnTo>
                <a:lnTo>
                  <a:pt x="2691346" y="5297940"/>
                </a:lnTo>
                <a:lnTo>
                  <a:pt x="2733453" y="5296960"/>
                </a:lnTo>
                <a:lnTo>
                  <a:pt x="2775447" y="5295329"/>
                </a:lnTo>
                <a:lnTo>
                  <a:pt x="2817322" y="5293050"/>
                </a:lnTo>
                <a:lnTo>
                  <a:pt x="2859074" y="5290125"/>
                </a:lnTo>
                <a:lnTo>
                  <a:pt x="2900696" y="5286557"/>
                </a:lnTo>
                <a:lnTo>
                  <a:pt x="2942183" y="5282348"/>
                </a:lnTo>
                <a:lnTo>
                  <a:pt x="2983528" y="5277500"/>
                </a:lnTo>
                <a:lnTo>
                  <a:pt x="3024725" y="5272017"/>
                </a:lnTo>
                <a:lnTo>
                  <a:pt x="3065770" y="5265899"/>
                </a:lnTo>
                <a:lnTo>
                  <a:pt x="3106656" y="5259150"/>
                </a:lnTo>
                <a:lnTo>
                  <a:pt x="3147378" y="5251772"/>
                </a:lnTo>
                <a:lnTo>
                  <a:pt x="3187929" y="5243768"/>
                </a:lnTo>
                <a:lnTo>
                  <a:pt x="3226888" y="5235442"/>
                </a:lnTo>
                <a:lnTo>
                  <a:pt x="2649133" y="5235442"/>
                </a:lnTo>
                <a:lnTo>
                  <a:pt x="2606725" y="5235099"/>
                </a:lnTo>
                <a:lnTo>
                  <a:pt x="2564480" y="5234074"/>
                </a:lnTo>
                <a:lnTo>
                  <a:pt x="2522404" y="5232372"/>
                </a:lnTo>
                <a:lnTo>
                  <a:pt x="2480501" y="5229999"/>
                </a:lnTo>
                <a:lnTo>
                  <a:pt x="2438776" y="5226959"/>
                </a:lnTo>
                <a:lnTo>
                  <a:pt x="2397236" y="5223258"/>
                </a:lnTo>
                <a:lnTo>
                  <a:pt x="2355884" y="5218901"/>
                </a:lnTo>
                <a:lnTo>
                  <a:pt x="2314727" y="5213895"/>
                </a:lnTo>
                <a:lnTo>
                  <a:pt x="2273770" y="5208243"/>
                </a:lnTo>
                <a:lnTo>
                  <a:pt x="2233018" y="5201952"/>
                </a:lnTo>
                <a:lnTo>
                  <a:pt x="2192475" y="5195026"/>
                </a:lnTo>
                <a:lnTo>
                  <a:pt x="2152148" y="5187471"/>
                </a:lnTo>
                <a:lnTo>
                  <a:pt x="2112041" y="5179293"/>
                </a:lnTo>
                <a:lnTo>
                  <a:pt x="2072160" y="5170497"/>
                </a:lnTo>
                <a:lnTo>
                  <a:pt x="2032510" y="5161087"/>
                </a:lnTo>
                <a:lnTo>
                  <a:pt x="1993096" y="5151069"/>
                </a:lnTo>
                <a:lnTo>
                  <a:pt x="1953923" y="5140450"/>
                </a:lnTo>
                <a:lnTo>
                  <a:pt x="1914997" y="5129233"/>
                </a:lnTo>
                <a:lnTo>
                  <a:pt x="1876323" y="5117424"/>
                </a:lnTo>
                <a:lnTo>
                  <a:pt x="1837906" y="5105029"/>
                </a:lnTo>
                <a:lnTo>
                  <a:pt x="1799750" y="5092053"/>
                </a:lnTo>
                <a:lnTo>
                  <a:pt x="1761863" y="5078501"/>
                </a:lnTo>
                <a:lnTo>
                  <a:pt x="1724248" y="5064379"/>
                </a:lnTo>
                <a:lnTo>
                  <a:pt x="1703167" y="5056086"/>
                </a:lnTo>
                <a:close/>
              </a:path>
              <a:path w="5298440" h="5298440">
                <a:moveTo>
                  <a:pt x="1776322" y="4899400"/>
                </a:moveTo>
                <a:lnTo>
                  <a:pt x="1415579" y="4934373"/>
                </a:lnTo>
                <a:lnTo>
                  <a:pt x="1451160" y="5012580"/>
                </a:lnTo>
                <a:lnTo>
                  <a:pt x="1450866" y="5013166"/>
                </a:lnTo>
                <a:lnTo>
                  <a:pt x="1451578" y="5013512"/>
                </a:lnTo>
                <a:lnTo>
                  <a:pt x="1565669" y="5264279"/>
                </a:lnTo>
                <a:lnTo>
                  <a:pt x="1622840" y="5238269"/>
                </a:lnTo>
                <a:lnTo>
                  <a:pt x="1539963" y="5056086"/>
                </a:lnTo>
                <a:lnTo>
                  <a:pt x="1703167" y="5056086"/>
                </a:lnTo>
                <a:lnTo>
                  <a:pt x="1686911" y="5049692"/>
                </a:lnTo>
                <a:lnTo>
                  <a:pt x="1649856" y="5034445"/>
                </a:lnTo>
                <a:lnTo>
                  <a:pt x="1613091" y="5018643"/>
                </a:lnTo>
                <a:lnTo>
                  <a:pt x="1576618" y="5002292"/>
                </a:lnTo>
                <a:lnTo>
                  <a:pt x="1540445" y="4985397"/>
                </a:lnTo>
                <a:lnTo>
                  <a:pt x="1782385" y="4961932"/>
                </a:lnTo>
                <a:lnTo>
                  <a:pt x="1776322" y="4899400"/>
                </a:lnTo>
                <a:close/>
              </a:path>
              <a:path w="5298440" h="5298440">
                <a:moveTo>
                  <a:pt x="4285722" y="4650245"/>
                </a:moveTo>
                <a:lnTo>
                  <a:pt x="4254397" y="4675510"/>
                </a:lnTo>
                <a:lnTo>
                  <a:pt x="4222675" y="4700297"/>
                </a:lnTo>
                <a:lnTo>
                  <a:pt x="4190561" y="4724598"/>
                </a:lnTo>
                <a:lnTo>
                  <a:pt x="4158063" y="4748410"/>
                </a:lnTo>
                <a:lnTo>
                  <a:pt x="4125184" y="4771726"/>
                </a:lnTo>
                <a:lnTo>
                  <a:pt x="4091932" y="4794540"/>
                </a:lnTo>
                <a:lnTo>
                  <a:pt x="4058310" y="4816848"/>
                </a:lnTo>
                <a:lnTo>
                  <a:pt x="4024325" y="4838644"/>
                </a:lnTo>
                <a:lnTo>
                  <a:pt x="3989983" y="4859921"/>
                </a:lnTo>
                <a:lnTo>
                  <a:pt x="3955288" y="4880675"/>
                </a:lnTo>
                <a:lnTo>
                  <a:pt x="3920247" y="4900900"/>
                </a:lnTo>
                <a:lnTo>
                  <a:pt x="3884865" y="4920591"/>
                </a:lnTo>
                <a:lnTo>
                  <a:pt x="3849147" y="4939741"/>
                </a:lnTo>
                <a:lnTo>
                  <a:pt x="3813100" y="4958345"/>
                </a:lnTo>
                <a:lnTo>
                  <a:pt x="3776728" y="4976399"/>
                </a:lnTo>
                <a:lnTo>
                  <a:pt x="3740037" y="4993895"/>
                </a:lnTo>
                <a:lnTo>
                  <a:pt x="3703033" y="5010829"/>
                </a:lnTo>
                <a:lnTo>
                  <a:pt x="3665721" y="5027194"/>
                </a:lnTo>
                <a:lnTo>
                  <a:pt x="3628107" y="5042986"/>
                </a:lnTo>
                <a:lnTo>
                  <a:pt x="3590196" y="5058199"/>
                </a:lnTo>
                <a:lnTo>
                  <a:pt x="3551994" y="5072828"/>
                </a:lnTo>
                <a:lnTo>
                  <a:pt x="3513507" y="5086866"/>
                </a:lnTo>
                <a:lnTo>
                  <a:pt x="3474739" y="5100308"/>
                </a:lnTo>
                <a:lnTo>
                  <a:pt x="3435698" y="5113148"/>
                </a:lnTo>
                <a:lnTo>
                  <a:pt x="3396387" y="5125382"/>
                </a:lnTo>
                <a:lnTo>
                  <a:pt x="3356813" y="5137003"/>
                </a:lnTo>
                <a:lnTo>
                  <a:pt x="3316981" y="5148006"/>
                </a:lnTo>
                <a:lnTo>
                  <a:pt x="3276897" y="5158385"/>
                </a:lnTo>
                <a:lnTo>
                  <a:pt x="3236566" y="5168135"/>
                </a:lnTo>
                <a:lnTo>
                  <a:pt x="3195993" y="5177250"/>
                </a:lnTo>
                <a:lnTo>
                  <a:pt x="3155186" y="5185725"/>
                </a:lnTo>
                <a:lnTo>
                  <a:pt x="3114148" y="5193553"/>
                </a:lnTo>
                <a:lnTo>
                  <a:pt x="3072886" y="5200731"/>
                </a:lnTo>
                <a:lnTo>
                  <a:pt x="3031404" y="5207251"/>
                </a:lnTo>
                <a:lnTo>
                  <a:pt x="2989709" y="5213108"/>
                </a:lnTo>
                <a:lnTo>
                  <a:pt x="2947807" y="5218297"/>
                </a:lnTo>
                <a:lnTo>
                  <a:pt x="2905702" y="5222812"/>
                </a:lnTo>
                <a:lnTo>
                  <a:pt x="2863400" y="5226648"/>
                </a:lnTo>
                <a:lnTo>
                  <a:pt x="2820907" y="5229799"/>
                </a:lnTo>
                <a:lnTo>
                  <a:pt x="2778228" y="5232260"/>
                </a:lnTo>
                <a:lnTo>
                  <a:pt x="2735369" y="5234024"/>
                </a:lnTo>
                <a:lnTo>
                  <a:pt x="2692336" y="5235087"/>
                </a:lnTo>
                <a:lnTo>
                  <a:pt x="2649133" y="5235442"/>
                </a:lnTo>
                <a:lnTo>
                  <a:pt x="3226888" y="5235442"/>
                </a:lnTo>
                <a:lnTo>
                  <a:pt x="3268496" y="5225889"/>
                </a:lnTo>
                <a:lnTo>
                  <a:pt x="3308501" y="5216020"/>
                </a:lnTo>
                <a:lnTo>
                  <a:pt x="3348313" y="5205534"/>
                </a:lnTo>
                <a:lnTo>
                  <a:pt x="3387925" y="5194433"/>
                </a:lnTo>
                <a:lnTo>
                  <a:pt x="3427332" y="5182720"/>
                </a:lnTo>
                <a:lnTo>
                  <a:pt x="3466528" y="5170397"/>
                </a:lnTo>
                <a:lnTo>
                  <a:pt x="3505507" y="5157467"/>
                </a:lnTo>
                <a:lnTo>
                  <a:pt x="3544263" y="5143932"/>
                </a:lnTo>
                <a:lnTo>
                  <a:pt x="3582791" y="5129794"/>
                </a:lnTo>
                <a:lnTo>
                  <a:pt x="3621085" y="5115057"/>
                </a:lnTo>
                <a:lnTo>
                  <a:pt x="3659139" y="5099722"/>
                </a:lnTo>
                <a:lnTo>
                  <a:pt x="3696947" y="5083791"/>
                </a:lnTo>
                <a:lnTo>
                  <a:pt x="3734504" y="5067268"/>
                </a:lnTo>
                <a:lnTo>
                  <a:pt x="3771803" y="5050154"/>
                </a:lnTo>
                <a:lnTo>
                  <a:pt x="3808839" y="5032452"/>
                </a:lnTo>
                <a:lnTo>
                  <a:pt x="3845606" y="5014165"/>
                </a:lnTo>
                <a:lnTo>
                  <a:pt x="3882098" y="4995294"/>
                </a:lnTo>
                <a:lnTo>
                  <a:pt x="3918310" y="4975843"/>
                </a:lnTo>
                <a:lnTo>
                  <a:pt x="3954235" y="4955813"/>
                </a:lnTo>
                <a:lnTo>
                  <a:pt x="3989868" y="4935207"/>
                </a:lnTo>
                <a:lnTo>
                  <a:pt x="4025203" y="4914027"/>
                </a:lnTo>
                <a:lnTo>
                  <a:pt x="4060234" y="4892276"/>
                </a:lnTo>
                <a:lnTo>
                  <a:pt x="4094956" y="4869956"/>
                </a:lnTo>
                <a:lnTo>
                  <a:pt x="4129362" y="4847070"/>
                </a:lnTo>
                <a:lnTo>
                  <a:pt x="4163447" y="4823620"/>
                </a:lnTo>
                <a:lnTo>
                  <a:pt x="4197206" y="4799608"/>
                </a:lnTo>
                <a:lnTo>
                  <a:pt x="4230631" y="4775037"/>
                </a:lnTo>
                <a:lnTo>
                  <a:pt x="4263718" y="4749909"/>
                </a:lnTo>
                <a:lnTo>
                  <a:pt x="4296460" y="4724227"/>
                </a:lnTo>
                <a:lnTo>
                  <a:pt x="4328852" y="4697993"/>
                </a:lnTo>
                <a:lnTo>
                  <a:pt x="4324151" y="4693919"/>
                </a:lnTo>
                <a:lnTo>
                  <a:pt x="4319512" y="4689710"/>
                </a:lnTo>
                <a:lnTo>
                  <a:pt x="4315041" y="4685239"/>
                </a:lnTo>
                <a:lnTo>
                  <a:pt x="4307042" y="4676869"/>
                </a:lnTo>
                <a:lnTo>
                  <a:pt x="4299498" y="4668233"/>
                </a:lnTo>
                <a:lnTo>
                  <a:pt x="4292396" y="4659352"/>
                </a:lnTo>
                <a:lnTo>
                  <a:pt x="4285722" y="4650245"/>
                </a:lnTo>
                <a:close/>
              </a:path>
              <a:path w="5298440" h="5298440">
                <a:moveTo>
                  <a:pt x="2649133" y="0"/>
                </a:moveTo>
                <a:lnTo>
                  <a:pt x="2606921" y="327"/>
                </a:lnTo>
                <a:lnTo>
                  <a:pt x="2564816" y="1307"/>
                </a:lnTo>
                <a:lnTo>
                  <a:pt x="2522822" y="2938"/>
                </a:lnTo>
                <a:lnTo>
                  <a:pt x="2480947" y="5217"/>
                </a:lnTo>
                <a:lnTo>
                  <a:pt x="2439196" y="8142"/>
                </a:lnTo>
                <a:lnTo>
                  <a:pt x="2397574" y="11710"/>
                </a:lnTo>
                <a:lnTo>
                  <a:pt x="2356089" y="15920"/>
                </a:lnTo>
                <a:lnTo>
                  <a:pt x="2314744" y="20767"/>
                </a:lnTo>
                <a:lnTo>
                  <a:pt x="2273547" y="26251"/>
                </a:lnTo>
                <a:lnTo>
                  <a:pt x="2232502" y="32369"/>
                </a:lnTo>
                <a:lnTo>
                  <a:pt x="2191617" y="39118"/>
                </a:lnTo>
                <a:lnTo>
                  <a:pt x="2150896" y="46496"/>
                </a:lnTo>
                <a:lnTo>
                  <a:pt x="2110345" y="54501"/>
                </a:lnTo>
                <a:lnTo>
                  <a:pt x="2069744" y="63182"/>
                </a:lnTo>
                <a:lnTo>
                  <a:pt x="2029778" y="72380"/>
                </a:lnTo>
                <a:lnTo>
                  <a:pt x="1989773" y="82250"/>
                </a:lnTo>
                <a:lnTo>
                  <a:pt x="1949962" y="92736"/>
                </a:lnTo>
                <a:lnTo>
                  <a:pt x="1910350" y="103838"/>
                </a:lnTo>
                <a:lnTo>
                  <a:pt x="1870944" y="115551"/>
                </a:lnTo>
                <a:lnTo>
                  <a:pt x="1831748" y="127874"/>
                </a:lnTo>
                <a:lnTo>
                  <a:pt x="1792769" y="140804"/>
                </a:lnTo>
                <a:lnTo>
                  <a:pt x="1754013" y="154339"/>
                </a:lnTo>
                <a:lnTo>
                  <a:pt x="1715485" y="168477"/>
                </a:lnTo>
                <a:lnTo>
                  <a:pt x="1677191" y="183214"/>
                </a:lnTo>
                <a:lnTo>
                  <a:pt x="1639137" y="198550"/>
                </a:lnTo>
                <a:lnTo>
                  <a:pt x="1601329" y="214480"/>
                </a:lnTo>
                <a:lnTo>
                  <a:pt x="1563773" y="231003"/>
                </a:lnTo>
                <a:lnTo>
                  <a:pt x="1526474" y="248117"/>
                </a:lnTo>
                <a:lnTo>
                  <a:pt x="1489438" y="265819"/>
                </a:lnTo>
                <a:lnTo>
                  <a:pt x="1452671" y="284107"/>
                </a:lnTo>
                <a:lnTo>
                  <a:pt x="1416179" y="302977"/>
                </a:lnTo>
                <a:lnTo>
                  <a:pt x="1379967" y="322429"/>
                </a:lnTo>
                <a:lnTo>
                  <a:pt x="1344042" y="342459"/>
                </a:lnTo>
                <a:lnTo>
                  <a:pt x="1308409" y="363065"/>
                </a:lnTo>
                <a:lnTo>
                  <a:pt x="1273074" y="384244"/>
                </a:lnTo>
                <a:lnTo>
                  <a:pt x="1238043" y="405995"/>
                </a:lnTo>
                <a:lnTo>
                  <a:pt x="1203321" y="428314"/>
                </a:lnTo>
                <a:lnTo>
                  <a:pt x="1168915" y="451200"/>
                </a:lnTo>
                <a:lnTo>
                  <a:pt x="1134830" y="474650"/>
                </a:lnTo>
                <a:lnTo>
                  <a:pt x="1101072" y="498661"/>
                </a:lnTo>
                <a:lnTo>
                  <a:pt x="1067647" y="523232"/>
                </a:lnTo>
                <a:lnTo>
                  <a:pt x="1034560" y="548359"/>
                </a:lnTo>
                <a:lnTo>
                  <a:pt x="1001818" y="574041"/>
                </a:lnTo>
                <a:lnTo>
                  <a:pt x="969425" y="600274"/>
                </a:lnTo>
                <a:lnTo>
                  <a:pt x="974127" y="604358"/>
                </a:lnTo>
                <a:lnTo>
                  <a:pt x="978766" y="608557"/>
                </a:lnTo>
                <a:lnTo>
                  <a:pt x="1005877" y="638924"/>
                </a:lnTo>
                <a:lnTo>
                  <a:pt x="1012555" y="648032"/>
                </a:lnTo>
                <a:lnTo>
                  <a:pt x="1043881" y="622767"/>
                </a:lnTo>
                <a:lnTo>
                  <a:pt x="1075603" y="597981"/>
                </a:lnTo>
                <a:lnTo>
                  <a:pt x="1107716" y="573679"/>
                </a:lnTo>
                <a:lnTo>
                  <a:pt x="1140214" y="549868"/>
                </a:lnTo>
                <a:lnTo>
                  <a:pt x="1173093" y="526552"/>
                </a:lnTo>
                <a:lnTo>
                  <a:pt x="1206345" y="503737"/>
                </a:lnTo>
                <a:lnTo>
                  <a:pt x="1239967" y="481429"/>
                </a:lnTo>
                <a:lnTo>
                  <a:pt x="1273951" y="459633"/>
                </a:lnTo>
                <a:lnTo>
                  <a:pt x="1308293" y="438355"/>
                </a:lnTo>
                <a:lnTo>
                  <a:pt x="1342988" y="417601"/>
                </a:lnTo>
                <a:lnTo>
                  <a:pt x="1378029" y="397375"/>
                </a:lnTo>
                <a:lnTo>
                  <a:pt x="1413410" y="377685"/>
                </a:lnTo>
                <a:lnTo>
                  <a:pt x="1449128" y="358534"/>
                </a:lnTo>
                <a:lnTo>
                  <a:pt x="1485175" y="339929"/>
                </a:lnTo>
                <a:lnTo>
                  <a:pt x="1521547" y="321876"/>
                </a:lnTo>
                <a:lnTo>
                  <a:pt x="1558237" y="304379"/>
                </a:lnTo>
                <a:lnTo>
                  <a:pt x="1595241" y="287445"/>
                </a:lnTo>
                <a:lnTo>
                  <a:pt x="1632553" y="271079"/>
                </a:lnTo>
                <a:lnTo>
                  <a:pt x="1670166" y="255287"/>
                </a:lnTo>
                <a:lnTo>
                  <a:pt x="1708077" y="240073"/>
                </a:lnTo>
                <a:lnTo>
                  <a:pt x="1746278" y="225445"/>
                </a:lnTo>
                <a:lnTo>
                  <a:pt x="1784765" y="211406"/>
                </a:lnTo>
                <a:lnTo>
                  <a:pt x="1823532" y="197964"/>
                </a:lnTo>
                <a:lnTo>
                  <a:pt x="1862574" y="185123"/>
                </a:lnTo>
                <a:lnTo>
                  <a:pt x="1901884" y="172889"/>
                </a:lnTo>
                <a:lnTo>
                  <a:pt x="1941458" y="161268"/>
                </a:lnTo>
                <a:lnTo>
                  <a:pt x="1981290" y="150264"/>
                </a:lnTo>
                <a:lnTo>
                  <a:pt x="2021373" y="139885"/>
                </a:lnTo>
                <a:lnTo>
                  <a:pt x="2061704" y="130135"/>
                </a:lnTo>
                <a:lnTo>
                  <a:pt x="2102276" y="121019"/>
                </a:lnTo>
                <a:lnTo>
                  <a:pt x="2143083" y="112544"/>
                </a:lnTo>
                <a:lnTo>
                  <a:pt x="2184121" y="104715"/>
                </a:lnTo>
                <a:lnTo>
                  <a:pt x="2225383" y="97538"/>
                </a:lnTo>
                <a:lnTo>
                  <a:pt x="2266864" y="91018"/>
                </a:lnTo>
                <a:lnTo>
                  <a:pt x="2308559" y="85160"/>
                </a:lnTo>
                <a:lnTo>
                  <a:pt x="2350461" y="79971"/>
                </a:lnTo>
                <a:lnTo>
                  <a:pt x="2392566" y="75455"/>
                </a:lnTo>
                <a:lnTo>
                  <a:pt x="2434867" y="71619"/>
                </a:lnTo>
                <a:lnTo>
                  <a:pt x="2477360" y="68468"/>
                </a:lnTo>
                <a:lnTo>
                  <a:pt x="2520039" y="66007"/>
                </a:lnTo>
                <a:lnTo>
                  <a:pt x="2562898" y="64243"/>
                </a:lnTo>
                <a:lnTo>
                  <a:pt x="2605931" y="63180"/>
                </a:lnTo>
                <a:lnTo>
                  <a:pt x="3225591" y="62825"/>
                </a:lnTo>
                <a:lnTo>
                  <a:pt x="3196349" y="56453"/>
                </a:lnTo>
                <a:lnTo>
                  <a:pt x="3155187" y="48169"/>
                </a:lnTo>
                <a:lnTo>
                  <a:pt x="3113848" y="40531"/>
                </a:lnTo>
                <a:lnTo>
                  <a:pt x="3072338" y="33543"/>
                </a:lnTo>
                <a:lnTo>
                  <a:pt x="3030662" y="27207"/>
                </a:lnTo>
                <a:lnTo>
                  <a:pt x="2988827" y="21526"/>
                </a:lnTo>
                <a:lnTo>
                  <a:pt x="2946839" y="16504"/>
                </a:lnTo>
                <a:lnTo>
                  <a:pt x="2904704" y="12142"/>
                </a:lnTo>
                <a:lnTo>
                  <a:pt x="2862427" y="8443"/>
                </a:lnTo>
                <a:lnTo>
                  <a:pt x="2820015" y="5411"/>
                </a:lnTo>
                <a:lnTo>
                  <a:pt x="2777474" y="3048"/>
                </a:lnTo>
                <a:lnTo>
                  <a:pt x="2734809" y="1356"/>
                </a:lnTo>
                <a:lnTo>
                  <a:pt x="2692027" y="339"/>
                </a:lnTo>
                <a:lnTo>
                  <a:pt x="2649133" y="0"/>
                </a:lnTo>
                <a:close/>
              </a:path>
              <a:path w="5298440" h="5298440">
                <a:moveTo>
                  <a:pt x="3225591" y="62825"/>
                </a:moveTo>
                <a:lnTo>
                  <a:pt x="2649133" y="62825"/>
                </a:lnTo>
                <a:lnTo>
                  <a:pt x="2692385" y="63182"/>
                </a:lnTo>
                <a:lnTo>
                  <a:pt x="2735467" y="64249"/>
                </a:lnTo>
                <a:lnTo>
                  <a:pt x="2778373" y="66020"/>
                </a:lnTo>
                <a:lnTo>
                  <a:pt x="2821099" y="68490"/>
                </a:lnTo>
                <a:lnTo>
                  <a:pt x="2863637" y="71654"/>
                </a:lnTo>
                <a:lnTo>
                  <a:pt x="2905984" y="75504"/>
                </a:lnTo>
                <a:lnTo>
                  <a:pt x="2948133" y="80036"/>
                </a:lnTo>
                <a:lnTo>
                  <a:pt x="2990079" y="85244"/>
                </a:lnTo>
                <a:lnTo>
                  <a:pt x="3031816" y="91122"/>
                </a:lnTo>
                <a:lnTo>
                  <a:pt x="3073340" y="97665"/>
                </a:lnTo>
                <a:lnTo>
                  <a:pt x="3114643" y="104867"/>
                </a:lnTo>
                <a:lnTo>
                  <a:pt x="3155722" y="112721"/>
                </a:lnTo>
                <a:lnTo>
                  <a:pt x="3196570" y="121224"/>
                </a:lnTo>
                <a:lnTo>
                  <a:pt x="3237181" y="130367"/>
                </a:lnTo>
                <a:lnTo>
                  <a:pt x="3277552" y="140147"/>
                </a:lnTo>
                <a:lnTo>
                  <a:pt x="3317674" y="150558"/>
                </a:lnTo>
                <a:lnTo>
                  <a:pt x="3357545" y="161592"/>
                </a:lnTo>
                <a:lnTo>
                  <a:pt x="3397157" y="173246"/>
                </a:lnTo>
                <a:lnTo>
                  <a:pt x="3436505" y="185513"/>
                </a:lnTo>
                <a:lnTo>
                  <a:pt x="3475584" y="198388"/>
                </a:lnTo>
                <a:lnTo>
                  <a:pt x="3514388" y="211864"/>
                </a:lnTo>
                <a:lnTo>
                  <a:pt x="3552912" y="225937"/>
                </a:lnTo>
                <a:lnTo>
                  <a:pt x="3591151" y="240600"/>
                </a:lnTo>
                <a:lnTo>
                  <a:pt x="3629098" y="255848"/>
                </a:lnTo>
                <a:lnTo>
                  <a:pt x="3666748" y="271674"/>
                </a:lnTo>
                <a:lnTo>
                  <a:pt x="3704096" y="288074"/>
                </a:lnTo>
                <a:lnTo>
                  <a:pt x="3467946" y="310974"/>
                </a:lnTo>
                <a:lnTo>
                  <a:pt x="3474009" y="373506"/>
                </a:lnTo>
                <a:lnTo>
                  <a:pt x="3834752" y="338534"/>
                </a:lnTo>
                <a:lnTo>
                  <a:pt x="3803308" y="269426"/>
                </a:lnTo>
                <a:lnTo>
                  <a:pt x="3805737" y="264515"/>
                </a:lnTo>
                <a:lnTo>
                  <a:pt x="3803779" y="263552"/>
                </a:lnTo>
                <a:lnTo>
                  <a:pt x="3801769" y="262683"/>
                </a:lnTo>
                <a:lnTo>
                  <a:pt x="3799800" y="261730"/>
                </a:lnTo>
                <a:lnTo>
                  <a:pt x="3781613" y="221752"/>
                </a:lnTo>
                <a:lnTo>
                  <a:pt x="3712598" y="221752"/>
                </a:lnTo>
                <a:lnTo>
                  <a:pt x="3674286" y="205311"/>
                </a:lnTo>
                <a:lnTo>
                  <a:pt x="3635718" y="189481"/>
                </a:lnTo>
                <a:lnTo>
                  <a:pt x="3596901" y="174264"/>
                </a:lnTo>
                <a:lnTo>
                  <a:pt x="3557841" y="159664"/>
                </a:lnTo>
                <a:lnTo>
                  <a:pt x="3518544" y="145683"/>
                </a:lnTo>
                <a:lnTo>
                  <a:pt x="3479015" y="132323"/>
                </a:lnTo>
                <a:lnTo>
                  <a:pt x="3439262" y="119589"/>
                </a:lnTo>
                <a:lnTo>
                  <a:pt x="3399289" y="107481"/>
                </a:lnTo>
                <a:lnTo>
                  <a:pt x="3359103" y="96004"/>
                </a:lnTo>
                <a:lnTo>
                  <a:pt x="3318709" y="85160"/>
                </a:lnTo>
                <a:lnTo>
                  <a:pt x="3278116" y="74952"/>
                </a:lnTo>
                <a:lnTo>
                  <a:pt x="3237327" y="65382"/>
                </a:lnTo>
                <a:lnTo>
                  <a:pt x="3225591" y="62825"/>
                </a:lnTo>
                <a:close/>
              </a:path>
              <a:path w="5298440" h="5298440">
                <a:moveTo>
                  <a:pt x="3684662" y="8638"/>
                </a:moveTo>
                <a:lnTo>
                  <a:pt x="3627481" y="34648"/>
                </a:lnTo>
                <a:lnTo>
                  <a:pt x="3712598" y="221752"/>
                </a:lnTo>
                <a:lnTo>
                  <a:pt x="3781613" y="221752"/>
                </a:lnTo>
                <a:lnTo>
                  <a:pt x="3684662" y="8638"/>
                </a:lnTo>
                <a:close/>
              </a:path>
              <a:path w="5298440" h="5298440">
                <a:moveTo>
                  <a:pt x="4976811" y="3496773"/>
                </a:moveTo>
                <a:lnTo>
                  <a:pt x="4914290" y="3502825"/>
                </a:lnTo>
                <a:lnTo>
                  <a:pt x="4949262" y="3863568"/>
                </a:lnTo>
                <a:lnTo>
                  <a:pt x="5214947" y="3742692"/>
                </a:lnTo>
                <a:lnTo>
                  <a:pt x="5063228" y="3742692"/>
                </a:lnTo>
                <a:lnTo>
                  <a:pt x="5069757" y="3727991"/>
                </a:lnTo>
                <a:lnTo>
                  <a:pt x="4999240" y="3727991"/>
                </a:lnTo>
                <a:lnTo>
                  <a:pt x="4976811" y="3496773"/>
                </a:lnTo>
                <a:close/>
              </a:path>
              <a:path w="5298440" h="5298440">
                <a:moveTo>
                  <a:pt x="5253148" y="3656297"/>
                </a:moveTo>
                <a:lnTo>
                  <a:pt x="5063228" y="3742692"/>
                </a:lnTo>
                <a:lnTo>
                  <a:pt x="5214947" y="3742692"/>
                </a:lnTo>
                <a:lnTo>
                  <a:pt x="5279158" y="3713478"/>
                </a:lnTo>
                <a:lnTo>
                  <a:pt x="5253148" y="3656297"/>
                </a:lnTo>
                <a:close/>
              </a:path>
              <a:path w="5298440" h="5298440">
                <a:moveTo>
                  <a:pt x="4697343" y="968651"/>
                </a:moveTo>
                <a:lnTo>
                  <a:pt x="4667855" y="997545"/>
                </a:lnTo>
                <a:lnTo>
                  <a:pt x="4649439" y="1011560"/>
                </a:lnTo>
                <a:lnTo>
                  <a:pt x="4674738" y="1042897"/>
                </a:lnTo>
                <a:lnTo>
                  <a:pt x="4699558" y="1074630"/>
                </a:lnTo>
                <a:lnTo>
                  <a:pt x="4723892" y="1106755"/>
                </a:lnTo>
                <a:lnTo>
                  <a:pt x="4747736" y="1139267"/>
                </a:lnTo>
                <a:lnTo>
                  <a:pt x="4771084" y="1172159"/>
                </a:lnTo>
                <a:lnTo>
                  <a:pt x="4793929" y="1205426"/>
                </a:lnTo>
                <a:lnTo>
                  <a:pt x="4816267" y="1239063"/>
                </a:lnTo>
                <a:lnTo>
                  <a:pt x="4838093" y="1273063"/>
                </a:lnTo>
                <a:lnTo>
                  <a:pt x="4859399" y="1307422"/>
                </a:lnTo>
                <a:lnTo>
                  <a:pt x="4880182" y="1342133"/>
                </a:lnTo>
                <a:lnTo>
                  <a:pt x="4900435" y="1377192"/>
                </a:lnTo>
                <a:lnTo>
                  <a:pt x="4920152" y="1412593"/>
                </a:lnTo>
                <a:lnTo>
                  <a:pt x="4939328" y="1448329"/>
                </a:lnTo>
                <a:lnTo>
                  <a:pt x="4957959" y="1484397"/>
                </a:lnTo>
                <a:lnTo>
                  <a:pt x="4976037" y="1520789"/>
                </a:lnTo>
                <a:lnTo>
                  <a:pt x="4993557" y="1557500"/>
                </a:lnTo>
                <a:lnTo>
                  <a:pt x="5010514" y="1594526"/>
                </a:lnTo>
                <a:lnTo>
                  <a:pt x="5026902" y="1631859"/>
                </a:lnTo>
                <a:lnTo>
                  <a:pt x="5042717" y="1669496"/>
                </a:lnTo>
                <a:lnTo>
                  <a:pt x="5057951" y="1707430"/>
                </a:lnTo>
                <a:lnTo>
                  <a:pt x="5072599" y="1745655"/>
                </a:lnTo>
                <a:lnTo>
                  <a:pt x="5086657" y="1784166"/>
                </a:lnTo>
                <a:lnTo>
                  <a:pt x="5100117" y="1822958"/>
                </a:lnTo>
                <a:lnTo>
                  <a:pt x="5112976" y="1862025"/>
                </a:lnTo>
                <a:lnTo>
                  <a:pt x="5125227" y="1901361"/>
                </a:lnTo>
                <a:lnTo>
                  <a:pt x="5136864" y="1940961"/>
                </a:lnTo>
                <a:lnTo>
                  <a:pt x="5147882" y="1980819"/>
                </a:lnTo>
                <a:lnTo>
                  <a:pt x="5158276" y="2020930"/>
                </a:lnTo>
                <a:lnTo>
                  <a:pt x="5168040" y="2061288"/>
                </a:lnTo>
                <a:lnTo>
                  <a:pt x="5177168" y="2101887"/>
                </a:lnTo>
                <a:lnTo>
                  <a:pt x="5185654" y="2142723"/>
                </a:lnTo>
                <a:lnTo>
                  <a:pt x="5193494" y="2183789"/>
                </a:lnTo>
                <a:lnTo>
                  <a:pt x="5200681" y="2225080"/>
                </a:lnTo>
                <a:lnTo>
                  <a:pt x="5207211" y="2266590"/>
                </a:lnTo>
                <a:lnTo>
                  <a:pt x="5213076" y="2308314"/>
                </a:lnTo>
                <a:lnTo>
                  <a:pt x="5218273" y="2350246"/>
                </a:lnTo>
                <a:lnTo>
                  <a:pt x="5222794" y="2392381"/>
                </a:lnTo>
                <a:lnTo>
                  <a:pt x="5226636" y="2434713"/>
                </a:lnTo>
                <a:lnTo>
                  <a:pt x="5229791" y="2477236"/>
                </a:lnTo>
                <a:lnTo>
                  <a:pt x="5232255" y="2519945"/>
                </a:lnTo>
                <a:lnTo>
                  <a:pt x="5234022" y="2562835"/>
                </a:lnTo>
                <a:lnTo>
                  <a:pt x="5235086" y="2605900"/>
                </a:lnTo>
                <a:lnTo>
                  <a:pt x="5235442" y="2649133"/>
                </a:lnTo>
                <a:lnTo>
                  <a:pt x="5235094" y="2691819"/>
                </a:lnTo>
                <a:lnTo>
                  <a:pt x="5234054" y="2734339"/>
                </a:lnTo>
                <a:lnTo>
                  <a:pt x="5232328" y="2776687"/>
                </a:lnTo>
                <a:lnTo>
                  <a:pt x="5229921" y="2818859"/>
                </a:lnTo>
                <a:lnTo>
                  <a:pt x="5226838" y="2860850"/>
                </a:lnTo>
                <a:lnTo>
                  <a:pt x="5223076" y="2902733"/>
                </a:lnTo>
                <a:lnTo>
                  <a:pt x="5218632" y="2944549"/>
                </a:lnTo>
                <a:lnTo>
                  <a:pt x="5213515" y="2986220"/>
                </a:lnTo>
                <a:lnTo>
                  <a:pt x="5207860" y="3026889"/>
                </a:lnTo>
                <a:lnTo>
                  <a:pt x="5201482" y="3067892"/>
                </a:lnTo>
                <a:lnTo>
                  <a:pt x="5194462" y="3108681"/>
                </a:lnTo>
                <a:lnTo>
                  <a:pt x="5186804" y="3149252"/>
                </a:lnTo>
                <a:lnTo>
                  <a:pt x="5178515" y="3189599"/>
                </a:lnTo>
                <a:lnTo>
                  <a:pt x="5169600" y="3229717"/>
                </a:lnTo>
                <a:lnTo>
                  <a:pt x="5160064" y="3269600"/>
                </a:lnTo>
                <a:lnTo>
                  <a:pt x="5149913" y="3309244"/>
                </a:lnTo>
                <a:lnTo>
                  <a:pt x="5139153" y="3348643"/>
                </a:lnTo>
                <a:lnTo>
                  <a:pt x="5127789" y="3387791"/>
                </a:lnTo>
                <a:lnTo>
                  <a:pt x="5115826" y="3426684"/>
                </a:lnTo>
                <a:lnTo>
                  <a:pt x="5103271" y="3465315"/>
                </a:lnTo>
                <a:lnTo>
                  <a:pt x="5090128" y="3503681"/>
                </a:lnTo>
                <a:lnTo>
                  <a:pt x="5076403" y="3541775"/>
                </a:lnTo>
                <a:lnTo>
                  <a:pt x="5062101" y="3579593"/>
                </a:lnTo>
                <a:lnTo>
                  <a:pt x="5047228" y="3617129"/>
                </a:lnTo>
                <a:lnTo>
                  <a:pt x="5031790" y="3654377"/>
                </a:lnTo>
                <a:lnTo>
                  <a:pt x="5015792" y="3691333"/>
                </a:lnTo>
                <a:lnTo>
                  <a:pt x="4999240" y="3727991"/>
                </a:lnTo>
                <a:lnTo>
                  <a:pt x="5069757" y="3727991"/>
                </a:lnTo>
                <a:lnTo>
                  <a:pt x="5096211" y="3666820"/>
                </a:lnTo>
                <a:lnTo>
                  <a:pt x="5111799" y="3628505"/>
                </a:lnTo>
                <a:lnTo>
                  <a:pt x="5126783" y="3589946"/>
                </a:lnTo>
                <a:lnTo>
                  <a:pt x="5141158" y="3551149"/>
                </a:lnTo>
                <a:lnTo>
                  <a:pt x="5154923" y="3512118"/>
                </a:lnTo>
                <a:lnTo>
                  <a:pt x="5168074" y="3472861"/>
                </a:lnTo>
                <a:lnTo>
                  <a:pt x="5180610" y="3433383"/>
                </a:lnTo>
                <a:lnTo>
                  <a:pt x="5192527" y="3393689"/>
                </a:lnTo>
                <a:lnTo>
                  <a:pt x="5203823" y="3353787"/>
                </a:lnTo>
                <a:lnTo>
                  <a:pt x="5214495" y="3313681"/>
                </a:lnTo>
                <a:lnTo>
                  <a:pt x="5224541" y="3273378"/>
                </a:lnTo>
                <a:lnTo>
                  <a:pt x="5233957" y="3232883"/>
                </a:lnTo>
                <a:lnTo>
                  <a:pt x="5242742" y="3192202"/>
                </a:lnTo>
                <a:lnTo>
                  <a:pt x="5250893" y="3151342"/>
                </a:lnTo>
                <a:lnTo>
                  <a:pt x="5258407" y="3110307"/>
                </a:lnTo>
                <a:lnTo>
                  <a:pt x="5265281" y="3069105"/>
                </a:lnTo>
                <a:lnTo>
                  <a:pt x="5271513" y="3027741"/>
                </a:lnTo>
                <a:lnTo>
                  <a:pt x="5277164" y="2985678"/>
                </a:lnTo>
                <a:lnTo>
                  <a:pt x="5282069" y="2944264"/>
                </a:lnTo>
                <a:lnTo>
                  <a:pt x="5286336" y="2902653"/>
                </a:lnTo>
                <a:lnTo>
                  <a:pt x="5289966" y="2860779"/>
                </a:lnTo>
                <a:lnTo>
                  <a:pt x="5292948" y="2818692"/>
                </a:lnTo>
                <a:lnTo>
                  <a:pt x="5295271" y="2776478"/>
                </a:lnTo>
                <a:lnTo>
                  <a:pt x="5296934" y="2734143"/>
                </a:lnTo>
                <a:lnTo>
                  <a:pt x="5297934" y="2691693"/>
                </a:lnTo>
                <a:lnTo>
                  <a:pt x="5298267" y="2649133"/>
                </a:lnTo>
                <a:lnTo>
                  <a:pt x="5297940" y="2606898"/>
                </a:lnTo>
                <a:lnTo>
                  <a:pt x="5296958" y="2564769"/>
                </a:lnTo>
                <a:lnTo>
                  <a:pt x="5295326" y="2522752"/>
                </a:lnTo>
                <a:lnTo>
                  <a:pt x="5293044" y="2480854"/>
                </a:lnTo>
                <a:lnTo>
                  <a:pt x="5290116" y="2439080"/>
                </a:lnTo>
                <a:lnTo>
                  <a:pt x="5286543" y="2397436"/>
                </a:lnTo>
                <a:lnTo>
                  <a:pt x="5282329" y="2355928"/>
                </a:lnTo>
                <a:lnTo>
                  <a:pt x="5277476" y="2314561"/>
                </a:lnTo>
                <a:lnTo>
                  <a:pt x="5271986" y="2273342"/>
                </a:lnTo>
                <a:lnTo>
                  <a:pt x="5265861" y="2232276"/>
                </a:lnTo>
                <a:lnTo>
                  <a:pt x="5259105" y="2191369"/>
                </a:lnTo>
                <a:lnTo>
                  <a:pt x="5251718" y="2150627"/>
                </a:lnTo>
                <a:lnTo>
                  <a:pt x="5243705" y="2110055"/>
                </a:lnTo>
                <a:lnTo>
                  <a:pt x="5235067" y="2069660"/>
                </a:lnTo>
                <a:lnTo>
                  <a:pt x="5225806" y="2029447"/>
                </a:lnTo>
                <a:lnTo>
                  <a:pt x="5215925" y="1989422"/>
                </a:lnTo>
                <a:lnTo>
                  <a:pt x="5205427" y="1949591"/>
                </a:lnTo>
                <a:lnTo>
                  <a:pt x="5194314" y="1909960"/>
                </a:lnTo>
                <a:lnTo>
                  <a:pt x="5182587" y="1870534"/>
                </a:lnTo>
                <a:lnTo>
                  <a:pt x="5170251" y="1831319"/>
                </a:lnTo>
                <a:lnTo>
                  <a:pt x="5157306" y="1792322"/>
                </a:lnTo>
                <a:lnTo>
                  <a:pt x="5143756" y="1753547"/>
                </a:lnTo>
                <a:lnTo>
                  <a:pt x="5129603" y="1715001"/>
                </a:lnTo>
                <a:lnTo>
                  <a:pt x="5114850" y="1676689"/>
                </a:lnTo>
                <a:lnTo>
                  <a:pt x="5099498" y="1638618"/>
                </a:lnTo>
                <a:lnTo>
                  <a:pt x="5083550" y="1600793"/>
                </a:lnTo>
                <a:lnTo>
                  <a:pt x="5067008" y="1563220"/>
                </a:lnTo>
                <a:lnTo>
                  <a:pt x="5049876" y="1525905"/>
                </a:lnTo>
                <a:lnTo>
                  <a:pt x="5032155" y="1488853"/>
                </a:lnTo>
                <a:lnTo>
                  <a:pt x="5013848" y="1452070"/>
                </a:lnTo>
                <a:lnTo>
                  <a:pt x="4994957" y="1415563"/>
                </a:lnTo>
                <a:lnTo>
                  <a:pt x="4975484" y="1379337"/>
                </a:lnTo>
                <a:lnTo>
                  <a:pt x="4955433" y="1343397"/>
                </a:lnTo>
                <a:lnTo>
                  <a:pt x="4934805" y="1307750"/>
                </a:lnTo>
                <a:lnTo>
                  <a:pt x="4913602" y="1272402"/>
                </a:lnTo>
                <a:lnTo>
                  <a:pt x="4891829" y="1237357"/>
                </a:lnTo>
                <a:lnTo>
                  <a:pt x="4869485" y="1202623"/>
                </a:lnTo>
                <a:lnTo>
                  <a:pt x="4846575" y="1168204"/>
                </a:lnTo>
                <a:lnTo>
                  <a:pt x="4823100" y="1134108"/>
                </a:lnTo>
                <a:lnTo>
                  <a:pt x="4799064" y="1100338"/>
                </a:lnTo>
                <a:lnTo>
                  <a:pt x="4774467" y="1066902"/>
                </a:lnTo>
                <a:lnTo>
                  <a:pt x="4749313" y="1033805"/>
                </a:lnTo>
                <a:lnTo>
                  <a:pt x="4723605" y="1001052"/>
                </a:lnTo>
                <a:lnTo>
                  <a:pt x="4697343" y="968651"/>
                </a:lnTo>
                <a:close/>
              </a:path>
            </a:pathLst>
          </a:custGeom>
          <a:solidFill>
            <a:srgbClr val="00998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8"/>
          <p:cNvSpPr txBox="1"/>
          <p:nvPr/>
        </p:nvSpPr>
        <p:spPr>
          <a:xfrm>
            <a:off x="2427009" y="1599618"/>
            <a:ext cx="1162125" cy="45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r"/>
            <a:r>
              <a:rPr lang="en-US" sz="1486" b="1" spc="6" dirty="0" smtClean="0">
                <a:solidFill>
                  <a:schemeClr val="bg1"/>
                </a:solidFill>
              </a:rPr>
              <a:t>Object sent to sandbox</a:t>
            </a:r>
            <a:endParaRPr sz="1182"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4535" y="5120448"/>
            <a:ext cx="1634599" cy="45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r"/>
            <a:r>
              <a:rPr lang="en-US" sz="1486" b="1" spc="-12" dirty="0" smtClean="0">
                <a:solidFill>
                  <a:schemeClr val="bg1"/>
                </a:solidFill>
              </a:rPr>
              <a:t>Verdict returned to user</a:t>
            </a:r>
            <a:endParaRPr sz="1182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3958" y="5006121"/>
            <a:ext cx="1810959" cy="685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lang="en-US" sz="1486" b="1" spc="6" dirty="0" smtClean="0">
                <a:solidFill>
                  <a:schemeClr val="bg1"/>
                </a:solidFill>
              </a:rPr>
              <a:t>Activity in virtual environment monitored</a:t>
            </a:r>
            <a:endParaRPr sz="1486" dirty="0">
              <a:solidFill>
                <a:schemeClr val="bg1"/>
              </a:solidFill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8633958" y="1599617"/>
            <a:ext cx="1791579" cy="45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lang="en-US" sz="1486" b="1" spc="-9" dirty="0" smtClean="0">
                <a:solidFill>
                  <a:schemeClr val="bg1"/>
                </a:solidFill>
              </a:rPr>
              <a:t>Object detonated in virtual environment</a:t>
            </a:r>
            <a:endParaRPr sz="1182" dirty="0">
              <a:solidFill>
                <a:schemeClr val="bg1"/>
              </a:solidFill>
            </a:endParaRPr>
          </a:p>
        </p:txBody>
      </p:sp>
      <p:sp>
        <p:nvSpPr>
          <p:cNvPr id="13" name="Подзаголовок 74"/>
          <p:cNvSpPr txBox="1">
            <a:spLocks/>
          </p:cNvSpPr>
          <p:nvPr/>
        </p:nvSpPr>
        <p:spPr>
          <a:xfrm>
            <a:off x="3416890" y="3188241"/>
            <a:ext cx="5358220" cy="572235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34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96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5888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61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/>
              <a:t>Sandbox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38131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4888" y="1263283"/>
            <a:ext cx="7675869" cy="368801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22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4976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Machine Learning</a:t>
            </a:r>
            <a:endParaRPr lang="ru-RU" sz="2800" dirty="0"/>
          </a:p>
        </p:txBody>
      </p:sp>
      <p:sp>
        <p:nvSpPr>
          <p:cNvPr id="40" name="Текст 76"/>
          <p:cNvSpPr>
            <a:spLocks noGrp="1"/>
          </p:cNvSpPr>
          <p:nvPr>
            <p:ph type="body" sz="quarter" idx="4294967295"/>
          </p:nvPr>
        </p:nvSpPr>
        <p:spPr>
          <a:xfrm>
            <a:off x="2625169" y="5473630"/>
            <a:ext cx="6935309" cy="63973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Big data + Experts = Machine Learning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056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одзаголовок 74"/>
          <p:cNvSpPr>
            <a:spLocks noGrp="1"/>
          </p:cNvSpPr>
          <p:nvPr>
            <p:ph type="subTitle" idx="1"/>
          </p:nvPr>
        </p:nvSpPr>
        <p:spPr>
          <a:xfrm>
            <a:off x="2244290" y="1578537"/>
            <a:ext cx="1872290" cy="387798"/>
          </a:xfrm>
        </p:spPr>
        <p:txBody>
          <a:bodyPr/>
          <a:lstStyle/>
          <a:p>
            <a:r>
              <a:rPr lang="en-US" sz="2800" dirty="0" smtClean="0"/>
              <a:t>Reactive</a:t>
            </a:r>
            <a:endParaRPr lang="ru-RU" sz="2400" dirty="0"/>
          </a:p>
        </p:txBody>
      </p:sp>
      <p:sp>
        <p:nvSpPr>
          <p:cNvPr id="73" name="Номер слайда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23</a:t>
            </a:fld>
            <a:endParaRPr lang="ru-RU"/>
          </a:p>
        </p:txBody>
      </p:sp>
      <p:sp>
        <p:nvSpPr>
          <p:cNvPr id="76" name="Текст 75"/>
          <p:cNvSpPr>
            <a:spLocks noGrp="1"/>
          </p:cNvSpPr>
          <p:nvPr>
            <p:ph type="body" sz="quarter" idx="35"/>
          </p:nvPr>
        </p:nvSpPr>
        <p:spPr>
          <a:xfrm>
            <a:off x="8326546" y="1578537"/>
            <a:ext cx="1943214" cy="775597"/>
          </a:xfrm>
        </p:spPr>
        <p:txBody>
          <a:bodyPr/>
          <a:lstStyle/>
          <a:p>
            <a:r>
              <a:rPr lang="en-US" sz="2800" dirty="0" smtClean="0"/>
              <a:t>Proactive</a:t>
            </a:r>
            <a:endParaRPr lang="ru-RU" sz="2400" dirty="0"/>
          </a:p>
        </p:txBody>
      </p:sp>
      <p:sp>
        <p:nvSpPr>
          <p:cNvPr id="74" name="Заголовок 73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Detection summary</a:t>
            </a:r>
            <a:endParaRPr lang="ru-RU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922335" y="1435395"/>
            <a:ext cx="0" cy="516325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09550" y="2240877"/>
            <a:ext cx="4323291" cy="30848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Fast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Low probability of false alarm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Low system requirements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805181" y="2240877"/>
            <a:ext cx="4323291" cy="30848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Detects new malware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Persistent detection</a:t>
            </a:r>
          </a:p>
        </p:txBody>
      </p:sp>
    </p:spTree>
    <p:extLst>
      <p:ext uri="{BB962C8B-B14F-4D97-AF65-F5344CB8AC3E}">
        <p14:creationId xmlns:p14="http://schemas.microsoft.com/office/powerpoint/2010/main" val="12436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2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672" y="233458"/>
            <a:ext cx="5894024" cy="5894024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34975" y="2931941"/>
            <a:ext cx="5790337" cy="497059"/>
          </a:xfrm>
        </p:spPr>
        <p:txBody>
          <a:bodyPr/>
          <a:lstStyle/>
          <a:p>
            <a:r>
              <a:rPr lang="en-US" dirty="0" smtClean="0"/>
              <a:t>Let’s kill the </a:t>
            </a:r>
            <a:r>
              <a:rPr lang="en-US" dirty="0" err="1" smtClean="0"/>
              <a:t>Ripter</a:t>
            </a:r>
            <a:r>
              <a:rPr lang="en-US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75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5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25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434976" y="1323413"/>
            <a:ext cx="7362824" cy="92025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Signature for putty.exe</a:t>
            </a:r>
            <a:endParaRPr lang="ru-RU" sz="2800" dirty="0" smtClean="0"/>
          </a:p>
          <a:p>
            <a:pPr marL="0" indent="0">
              <a:buNone/>
            </a:pPr>
            <a:r>
              <a:rPr lang="en-US" dirty="0"/>
              <a:t>MD</a:t>
            </a:r>
            <a:r>
              <a:rPr lang="ru-RU" dirty="0"/>
              <a:t>5: </a:t>
            </a:r>
            <a:r>
              <a:rPr lang="en-US" dirty="0"/>
              <a:t>f29f874dea11474a45854284491eb913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6" y="2293128"/>
            <a:ext cx="6953250" cy="4162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2451" y="2293128"/>
            <a:ext cx="2884812" cy="357565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6" y="1764007"/>
            <a:ext cx="5778537" cy="30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26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434976" y="1323413"/>
            <a:ext cx="7362824" cy="92025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Emulation log for msfte.dll</a:t>
            </a:r>
            <a:endParaRPr lang="ru-RU" sz="2800" dirty="0" smtClean="0"/>
          </a:p>
          <a:p>
            <a:pPr marL="0" indent="0">
              <a:buNone/>
            </a:pPr>
            <a:r>
              <a:rPr lang="en-US" dirty="0"/>
              <a:t>MD</a:t>
            </a:r>
            <a:r>
              <a:rPr lang="ru-RU" dirty="0"/>
              <a:t>5: </a:t>
            </a:r>
            <a:r>
              <a:rPr lang="en-US" dirty="0" smtClean="0"/>
              <a:t>eac1e9256f9ad041efb2f50e1e25c96b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1" y="2243667"/>
            <a:ext cx="4552949" cy="755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1" y="3047242"/>
            <a:ext cx="9250361" cy="906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1" y="4006852"/>
            <a:ext cx="8532282" cy="4885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2" y="4548320"/>
            <a:ext cx="6347882" cy="860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1" y="5461650"/>
            <a:ext cx="11078375" cy="60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73" y="1740930"/>
            <a:ext cx="5915169" cy="3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2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27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434976" y="1662164"/>
            <a:ext cx="7362824" cy="92025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Interesting strings in memory dump: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01" y="2845672"/>
            <a:ext cx="3973393" cy="526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56" y="3372180"/>
            <a:ext cx="3468485" cy="482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3" y="3855134"/>
            <a:ext cx="10998173" cy="5268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28084" y="2967789"/>
            <a:ext cx="385012" cy="40439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47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7" name="Rectangle 6"/>
          <p:cNvSpPr/>
          <p:nvPr/>
        </p:nvSpPr>
        <p:spPr>
          <a:xfrm>
            <a:off x="669926" y="1387658"/>
            <a:ext cx="1091771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stricmp</a:t>
            </a:r>
            <a:r>
              <a:rPr lang="ru-RU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parent_process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r>
              <a:rPr lang="ru-RU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,’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winlogon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’)”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 LOG 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AND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stricmp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(%parent_process%,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’rundll32.exe’)” IN LOG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AND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OpenEvent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(,,’Once1Running’);” IN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</a:p>
          <a:p>
            <a:pPr indent="540385" algn="just"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(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stricmp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(%</a:t>
            </a:r>
            <a:r>
              <a:rPr lang="en-US" sz="1600" dirty="0" err="1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username%,’system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’)”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cmd.exe /c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stop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MpsSvc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&amp;&amp;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MpsSvc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start= disabled” IN DMP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540385" algn="just">
              <a:spcAft>
                <a:spcPts val="0"/>
              </a:spcAft>
            </a:pP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OR</a:t>
            </a: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“Trojan: END NOW!” in DMP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throw_verdict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(“Backdoor.Win32.Ripter”)</a:t>
            </a:r>
            <a:endParaRPr lang="ru-RU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29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434976" y="1323413"/>
            <a:ext cx="7362824" cy="92025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Sandbox detection for phishing</a:t>
            </a:r>
            <a:r>
              <a:rPr lang="ru-RU" sz="2800" dirty="0" smtClean="0"/>
              <a:t>.</a:t>
            </a:r>
            <a:r>
              <a:rPr lang="ru-RU" sz="2800" dirty="0" err="1" smtClean="0"/>
              <a:t>ppt</a:t>
            </a:r>
            <a:endParaRPr lang="ru-RU" sz="2800" dirty="0" smtClean="0"/>
          </a:p>
          <a:p>
            <a:pPr marL="0" indent="0">
              <a:buNone/>
            </a:pPr>
            <a:r>
              <a:rPr lang="en-US" dirty="0"/>
              <a:t>MD</a:t>
            </a:r>
            <a:r>
              <a:rPr lang="ru-RU" dirty="0"/>
              <a:t>5: 9</a:t>
            </a:r>
            <a:r>
              <a:rPr lang="en-US" dirty="0"/>
              <a:t>D</a:t>
            </a:r>
            <a:r>
              <a:rPr lang="ru-RU" dirty="0"/>
              <a:t>1</a:t>
            </a:r>
            <a:r>
              <a:rPr lang="en-US" dirty="0"/>
              <a:t>AF</a:t>
            </a:r>
            <a:r>
              <a:rPr lang="ru-RU" dirty="0"/>
              <a:t>0141067250</a:t>
            </a:r>
            <a:r>
              <a:rPr lang="en-US" dirty="0"/>
              <a:t>FCEFEFEB</a:t>
            </a:r>
            <a:r>
              <a:rPr lang="ru-RU" dirty="0"/>
              <a:t>230985</a:t>
            </a:r>
            <a:r>
              <a:rPr lang="en-US" dirty="0"/>
              <a:t>A</a:t>
            </a:r>
            <a:r>
              <a:rPr lang="ru-RU" dirty="0"/>
              <a:t>0</a:t>
            </a:r>
            <a:r>
              <a:rPr lang="en-US" dirty="0"/>
              <a:t>C 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8150" y="2832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102" y="2305828"/>
            <a:ext cx="5929537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012103" y="4596696"/>
            <a:ext cx="327660" cy="25781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03" y="3747732"/>
            <a:ext cx="3540125" cy="164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889" y="3713224"/>
            <a:ext cx="1352550" cy="1420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163" y="5144903"/>
            <a:ext cx="3143414" cy="1205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889" y="2272973"/>
            <a:ext cx="135255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874" y="1740610"/>
            <a:ext cx="7199713" cy="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</a:t>
            </a:fld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Examples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6"/>
          </p:nvPr>
        </p:nvSpPr>
        <p:spPr>
          <a:xfrm>
            <a:off x="1398792" y="2415455"/>
            <a:ext cx="3160839" cy="5795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/>
              <a:t>Stuxnet</a:t>
            </a:r>
            <a:endParaRPr lang="ru-RU" sz="3200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398791" y="2994983"/>
            <a:ext cx="3160839" cy="419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DUQU</a:t>
            </a:r>
            <a:endParaRPr lang="ru-RU" sz="2400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98784" y="3506844"/>
            <a:ext cx="3160839" cy="57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/>
              <a:t>Carbanak</a:t>
            </a:r>
            <a:endParaRPr lang="ru-RU" sz="2400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398768" y="4037182"/>
            <a:ext cx="3160839" cy="57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 smtClean="0"/>
              <a:t>Ripter</a:t>
            </a:r>
            <a:endParaRPr lang="ru-RU" sz="2400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398736" y="4598233"/>
            <a:ext cx="1300865" cy="57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/>
              <a:t>…</a:t>
            </a:r>
            <a:endParaRPr lang="ru-RU" sz="2400" dirty="0" smtClean="0"/>
          </a:p>
          <a:p>
            <a:pPr algn="ctr"/>
            <a:endParaRPr lang="en-US" dirty="0" smtClean="0"/>
          </a:p>
          <a:p>
            <a:pPr algn="ctr"/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07" y="1157746"/>
            <a:ext cx="6564518" cy="492338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780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30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3" name="Rectangle 2"/>
          <p:cNvSpPr/>
          <p:nvPr/>
        </p:nvSpPr>
        <p:spPr>
          <a:xfrm>
            <a:off x="434976" y="1047565"/>
            <a:ext cx="11121718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spcAft>
                <a:spcPts val="0"/>
              </a:spcAft>
            </a:pPr>
            <a:r>
              <a:rPr lang="ru-RU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 -------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putty</a:t>
            </a:r>
            <a:r>
              <a:rPr lang="ru-RU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 was dropped on disk</a:t>
            </a:r>
            <a:r>
              <a:rPr lang="ru-RU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---------</a:t>
            </a: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CreateFileW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("%Temp%\\putty.exe")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WriteFile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("%Temp%\\putty.exe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</a:t>
            </a:r>
          </a:p>
          <a:p>
            <a:pPr indent="540385"/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//------------------putty.exe launched-----------------</a:t>
            </a:r>
            <a:endParaRPr lang="ru-RU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ShellExecuteExW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("%Temp%\\putty.exe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</a:t>
            </a:r>
          </a:p>
          <a:p>
            <a:pPr indent="540385"/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Directory created with malicious files</a:t>
            </a:r>
            <a:endParaRPr lang="ru-RU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CreateDirectoryA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("C:\ProgramData\BaseKst”)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CreateFileA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("C:\ProgramData\BaseKst\drv1028.sys")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WriteFile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("C:\ProgramData\BaseKst\drv1028.sys ")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CreateFileA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("C:\ProgramData\BaseKst\run.dat")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WriteFile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("C:\ProgramData\BaseKst\run.dat ")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/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CopyFileA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("C:\ProgramData\BaseKst\run.dat", "C:\ProgramData\BaseKst\msfte.dll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</a:t>
            </a:r>
          </a:p>
          <a:p>
            <a:pPr indent="540385"/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//------------check if firewall exists-------------</a:t>
            </a:r>
            <a:endParaRPr lang="ru-RU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GetModuleHandleA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("BkavFirewallEngine.dll</a:t>
            </a:r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")</a:t>
            </a:r>
          </a:p>
          <a:p>
            <a:pPr indent="540385" algn="just">
              <a:spcAft>
                <a:spcPts val="0"/>
              </a:spcAft>
            </a:pP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en-US" sz="1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//------------backdoor execution----------------------------</a:t>
            </a:r>
            <a:endParaRPr lang="ru-RU" sz="1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indent="540385" algn="just">
              <a:spcAft>
                <a:spcPts val="0"/>
              </a:spcAft>
            </a:pP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LoadLibraryA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("C:\ProgramData\BaseKst\msfte.dll")</a:t>
            </a:r>
            <a:endParaRPr lang="ru-RU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3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31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3" name="Rectangle 2"/>
          <p:cNvSpPr/>
          <p:nvPr/>
        </p:nvSpPr>
        <p:spPr>
          <a:xfrm>
            <a:off x="1000432" y="1080257"/>
            <a:ext cx="7930091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checks if it is a system process</a:t>
            </a:r>
            <a:endParaRPr lang="ru-RU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bg1"/>
                </a:solidFill>
              </a:rPr>
              <a:t>_</a:t>
            </a:r>
            <a:r>
              <a:rPr lang="en-US" sz="1200" dirty="0" err="1">
                <a:solidFill>
                  <a:schemeClr val="bg1"/>
                </a:solidFill>
              </a:rPr>
              <a:t>stricmp</a:t>
            </a:r>
            <a:r>
              <a:rPr lang="ru-RU" sz="1200" dirty="0">
                <a:solidFill>
                  <a:schemeClr val="bg1"/>
                </a:solidFill>
              </a:rPr>
              <a:t> (%</a:t>
            </a:r>
            <a:r>
              <a:rPr lang="en-US" sz="1200" dirty="0">
                <a:solidFill>
                  <a:schemeClr val="bg1"/>
                </a:solidFill>
              </a:rPr>
              <a:t>username</a:t>
            </a:r>
            <a:r>
              <a:rPr lang="ru-RU" sz="1200" dirty="0">
                <a:solidFill>
                  <a:schemeClr val="bg1"/>
                </a:solidFill>
              </a:rPr>
              <a:t>%, "</a:t>
            </a:r>
            <a:r>
              <a:rPr lang="en-US" sz="1200" dirty="0">
                <a:solidFill>
                  <a:schemeClr val="bg1"/>
                </a:solidFill>
              </a:rPr>
              <a:t>system</a:t>
            </a:r>
            <a:r>
              <a:rPr lang="ru-RU" sz="1200" dirty="0" smtClean="0">
                <a:solidFill>
                  <a:schemeClr val="bg1"/>
                </a:solidFill>
              </a:rPr>
              <a:t>")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Desktop created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------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CreateDesktopA</a:t>
            </a:r>
            <a:r>
              <a:rPr lang="ru-RU" sz="1200" dirty="0">
                <a:solidFill>
                  <a:schemeClr val="bg1"/>
                </a:solidFill>
              </a:rPr>
              <a:t> ("</a:t>
            </a:r>
            <a:r>
              <a:rPr lang="en-US" sz="1200" dirty="0">
                <a:solidFill>
                  <a:schemeClr val="bg1"/>
                </a:solidFill>
              </a:rPr>
              <a:t>KST</a:t>
            </a:r>
            <a:r>
              <a:rPr lang="ru-RU" sz="1200" dirty="0">
                <a:solidFill>
                  <a:schemeClr val="bg1"/>
                </a:solidFill>
              </a:rPr>
              <a:t>_106</a:t>
            </a:r>
            <a:r>
              <a:rPr lang="ru-RU" sz="1200" dirty="0" smtClean="0">
                <a:solidFill>
                  <a:schemeClr val="bg1"/>
                </a:solidFill>
              </a:rPr>
              <a:t>")</a:t>
            </a:r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backdoor initialization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----------------------------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CreateProcessA</a:t>
            </a:r>
            <a:r>
              <a:rPr lang="en-US" sz="1200" dirty="0">
                <a:solidFill>
                  <a:schemeClr val="bg1"/>
                </a:solidFill>
              </a:rPr>
              <a:t> ("</a:t>
            </a:r>
            <a:r>
              <a:rPr lang="en-US" sz="1200" dirty="0" err="1">
                <a:solidFill>
                  <a:schemeClr val="bg1"/>
                </a:solidFill>
              </a:rPr>
              <a:t>cmd</a:t>
            </a:r>
            <a:r>
              <a:rPr lang="en-US" sz="1200" dirty="0">
                <a:solidFill>
                  <a:schemeClr val="bg1"/>
                </a:solidFill>
              </a:rPr>
              <a:t> /c rundll32 \"C:\ProgramData\BaseKst\msfte.dll\", Rundll32Call</a:t>
            </a:r>
            <a:r>
              <a:rPr lang="en-US" sz="1200" dirty="0" smtClean="0">
                <a:solidFill>
                  <a:schemeClr val="bg1"/>
                </a:solidFill>
              </a:rPr>
              <a:t>")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checks if another copy was already executed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OpenEventA</a:t>
            </a:r>
            <a:r>
              <a:rPr lang="en-US" sz="1200" dirty="0">
                <a:solidFill>
                  <a:schemeClr val="bg1"/>
                </a:solidFill>
              </a:rPr>
              <a:t> ("Once1Running</a:t>
            </a:r>
            <a:r>
              <a:rPr lang="en-US" sz="1200" dirty="0" smtClean="0">
                <a:solidFill>
                  <a:schemeClr val="bg1"/>
                </a:solidFill>
              </a:rPr>
              <a:t>")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//------------move to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system32-------------------------</a:t>
            </a:r>
            <a:endParaRPr lang="ru-RU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MoveFileA</a:t>
            </a:r>
            <a:r>
              <a:rPr lang="en-US" sz="1200" dirty="0">
                <a:solidFill>
                  <a:schemeClr val="bg1"/>
                </a:solidFill>
              </a:rPr>
              <a:t> ("C:\ProgramData\BaseKst\msfte.dll","C:\Windows\system32\msfte.dll</a:t>
            </a:r>
            <a:r>
              <a:rPr lang="en-US" sz="1200" dirty="0" smtClean="0">
                <a:solidFill>
                  <a:schemeClr val="bg1"/>
                </a:solidFill>
              </a:rPr>
              <a:t>")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C&amp;C communication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-------------------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CreateProcessA</a:t>
            </a:r>
            <a:r>
              <a:rPr lang="en-US" sz="1200" dirty="0">
                <a:solidFill>
                  <a:schemeClr val="bg1"/>
                </a:solidFill>
              </a:rPr>
              <a:t> ("rundll32.exe \"C:\ProgramData\BaseKst\run.dat\", Rundll32Call</a:t>
            </a:r>
            <a:r>
              <a:rPr lang="en-US" sz="1200" dirty="0" smtClean="0">
                <a:solidFill>
                  <a:schemeClr val="bg1"/>
                </a:solidFill>
              </a:rPr>
              <a:t>")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//------------rootkit communication-------------------------</a:t>
            </a:r>
            <a:endParaRPr lang="ru-RU" sz="1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CreateFileW</a:t>
            </a:r>
            <a:r>
              <a:rPr lang="en-US" sz="1200" dirty="0">
                <a:solidFill>
                  <a:schemeClr val="bg1"/>
                </a:solidFill>
              </a:rPr>
              <a:t> (</a:t>
            </a:r>
            <a:r>
              <a:rPr lang="en-US" sz="1200" u="sng" dirty="0">
                <a:solidFill>
                  <a:schemeClr val="bg1"/>
                </a:solidFill>
                <a:hlinkClick r:id="rId3" action="ppaction://hlinkfile"/>
              </a:rPr>
              <a:t>\\.\</a:t>
            </a:r>
            <a:r>
              <a:rPr lang="en-US" sz="1200" u="sng" dirty="0" err="1">
                <a:solidFill>
                  <a:schemeClr val="bg1"/>
                </a:solidFill>
                <a:hlinkClick r:id="rId3" action="ppaction://hlinkfile"/>
              </a:rPr>
              <a:t>My_Symobliclink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</a:p>
          <a:p>
            <a:endParaRPr lang="ru-RU" sz="1200" dirty="0">
              <a:solidFill>
                <a:schemeClr val="bg1"/>
              </a:solidFill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//------------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Waiting for commands from C&amp;C</a:t>
            </a:r>
            <a:r>
              <a:rPr lang="ru-RU" sz="1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----------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WSAStartup</a:t>
            </a:r>
            <a:r>
              <a:rPr lang="ru-RU" sz="1200" dirty="0">
                <a:solidFill>
                  <a:schemeClr val="bg1"/>
                </a:solidFill>
              </a:rPr>
              <a:t> ()</a:t>
            </a:r>
          </a:p>
          <a:p>
            <a:r>
              <a:rPr lang="en-US" sz="1200" dirty="0">
                <a:solidFill>
                  <a:schemeClr val="bg1"/>
                </a:solidFill>
              </a:rPr>
              <a:t>socket ()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gethostbyname</a:t>
            </a:r>
            <a:r>
              <a:rPr lang="en-US" sz="1200" dirty="0">
                <a:solidFill>
                  <a:schemeClr val="bg1"/>
                </a:solidFill>
              </a:rPr>
              <a:t> ("www</a:t>
            </a:r>
            <a:r>
              <a:rPr lang="en-US" sz="1200" dirty="0" smtClean="0">
                <a:solidFill>
                  <a:schemeClr val="bg1"/>
                </a:solidFill>
              </a:rPr>
              <a:t>.******.****.ms</a:t>
            </a:r>
            <a:r>
              <a:rPr lang="en-US" sz="1200" dirty="0">
                <a:solidFill>
                  <a:schemeClr val="bg1"/>
                </a:solidFill>
              </a:rPr>
              <a:t>")</a:t>
            </a:r>
            <a:endParaRPr lang="ru-RU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send</a:t>
            </a:r>
            <a:r>
              <a:rPr lang="ru-RU" sz="1200" dirty="0">
                <a:solidFill>
                  <a:schemeClr val="bg1"/>
                </a:solidFill>
              </a:rPr>
              <a:t> ("\05\10")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recv</a:t>
            </a:r>
            <a:r>
              <a:rPr lang="ru-RU" sz="1200" dirty="0">
                <a:solidFill>
                  <a:schemeClr val="bg1"/>
                </a:solidFill>
              </a:rPr>
              <a:t>()</a:t>
            </a:r>
          </a:p>
          <a:p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5637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32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err="1" smtClean="0"/>
              <a:t>Ripter</a:t>
            </a:r>
            <a:r>
              <a:rPr lang="en-US" sz="2800" dirty="0" smtClean="0"/>
              <a:t> detection</a:t>
            </a:r>
            <a:endParaRPr lang="ru-RU" sz="2800" dirty="0"/>
          </a:p>
        </p:txBody>
      </p:sp>
      <p:sp>
        <p:nvSpPr>
          <p:cNvPr id="7" name="Rectangle 6"/>
          <p:cNvSpPr/>
          <p:nvPr/>
        </p:nvSpPr>
        <p:spPr>
          <a:xfrm>
            <a:off x="434976" y="1263102"/>
            <a:ext cx="7176557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IF(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(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	(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	“</a:t>
            </a:r>
            <a:r>
              <a:rPr lang="en-US" sz="1600" dirty="0" err="1">
                <a:solidFill>
                  <a:schemeClr val="bg1"/>
                </a:solidFill>
              </a:rPr>
              <a:t>CreateDirectoryA</a:t>
            </a:r>
            <a:r>
              <a:rPr lang="en-US" sz="1600" dirty="0">
                <a:solidFill>
                  <a:schemeClr val="bg1"/>
                </a:solidFill>
              </a:rPr>
              <a:t> (\"C:\ProgramData\*”)” IN LOG 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	</a:t>
            </a:r>
            <a:r>
              <a:rPr lang="en-US" sz="1600" dirty="0" smtClean="0">
                <a:solidFill>
                  <a:schemeClr val="bg1"/>
                </a:solidFill>
              </a:rPr>
              <a:t>	AND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		“</a:t>
            </a:r>
            <a:r>
              <a:rPr lang="en-US" sz="1600" dirty="0" err="1">
                <a:solidFill>
                  <a:schemeClr val="bg1"/>
                </a:solidFill>
              </a:rPr>
              <a:t>GetModuleHandleA</a:t>
            </a:r>
            <a:r>
              <a:rPr lang="en-US" sz="1600" dirty="0">
                <a:solidFill>
                  <a:schemeClr val="bg1"/>
                </a:solidFill>
              </a:rPr>
              <a:t> (\"BkavFirewallEngine.dll\")” IN LOG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)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	OR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	(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	“</a:t>
            </a:r>
            <a:r>
              <a:rPr lang="en-US" sz="1600" dirty="0" err="1">
                <a:solidFill>
                  <a:schemeClr val="bg1"/>
                </a:solidFill>
              </a:rPr>
              <a:t>OpenEvent</a:t>
            </a:r>
            <a:r>
              <a:rPr lang="en-US" sz="1600" dirty="0">
                <a:solidFill>
                  <a:schemeClr val="bg1"/>
                </a:solidFill>
              </a:rPr>
              <a:t>(\“Once1Running\”)” IN LOG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	 	AND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	“</a:t>
            </a:r>
            <a:r>
              <a:rPr lang="en-US" sz="1600" dirty="0" err="1">
                <a:solidFill>
                  <a:schemeClr val="bg1"/>
                </a:solidFill>
              </a:rPr>
              <a:t>CreateDesktopA</a:t>
            </a:r>
            <a:r>
              <a:rPr lang="en-US" sz="1600" dirty="0">
                <a:solidFill>
                  <a:schemeClr val="bg1"/>
                </a:solidFill>
              </a:rPr>
              <a:t> (\"KST*\")” IN LOG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)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)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AND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“</a:t>
            </a:r>
            <a:r>
              <a:rPr lang="en-US" sz="1600" dirty="0" err="1">
                <a:solidFill>
                  <a:schemeClr val="bg1"/>
                </a:solidFill>
              </a:rPr>
              <a:t>CreateProcessA</a:t>
            </a:r>
            <a:r>
              <a:rPr lang="en-US" sz="1600" dirty="0">
                <a:solidFill>
                  <a:schemeClr val="bg1"/>
                </a:solidFill>
              </a:rPr>
              <a:t> ("rundll32.exe \"C:\ProgramData\*\", Rundll32Call\")”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)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throw_verdict</a:t>
            </a:r>
            <a:r>
              <a:rPr lang="en-US" sz="1600" dirty="0">
                <a:solidFill>
                  <a:schemeClr val="bg1"/>
                </a:solidFill>
              </a:rPr>
              <a:t>(“Backdoor.Win32.Ripter”)</a:t>
            </a:r>
            <a:endParaRPr lang="ru-RU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435707" y="3122091"/>
            <a:ext cx="6751902" cy="275771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Thank you for your attention!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>Kaspersky Lab HQ</a:t>
            </a:r>
            <a:b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en-US" sz="1400" b="0" dirty="0" smtClean="0">
                <a:solidFill>
                  <a:prstClr val="white"/>
                </a:solidFill>
                <a:ea typeface="+mn-ea"/>
                <a:cs typeface="+mn-cs"/>
              </a:rPr>
              <a:t>39A/2 </a:t>
            </a:r>
            <a:r>
              <a:rPr lang="en-US" sz="1400" b="0" dirty="0" err="1">
                <a:solidFill>
                  <a:prstClr val="white"/>
                </a:solidFill>
                <a:ea typeface="+mn-ea"/>
                <a:cs typeface="+mn-cs"/>
              </a:rPr>
              <a:t>Leningradskoe</a:t>
            </a: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en-US" sz="1400" b="0" dirty="0" err="1">
                <a:solidFill>
                  <a:prstClr val="white"/>
                </a:solidFill>
                <a:ea typeface="+mn-ea"/>
                <a:cs typeface="+mn-cs"/>
              </a:rPr>
              <a:t>Shosse</a:t>
            </a: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/>
            </a:r>
            <a:b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>Moscow, 125212, Russian Federation</a:t>
            </a:r>
            <a:b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>Tel: +7 (495) 797-8700</a:t>
            </a:r>
            <a:b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en-US" sz="1400" b="0" dirty="0" smtClean="0">
                <a:solidFill>
                  <a:prstClr val="white"/>
                </a:solidFill>
                <a:ea typeface="+mn-ea"/>
                <a:cs typeface="+mn-cs"/>
                <a:hlinkClick r:id="rId4"/>
              </a:rPr>
              <a:t>www.kaspersky.com</a:t>
            </a:r>
            <a:r>
              <a:rPr lang="en-US" sz="1400" b="0" dirty="0" smtClean="0">
                <a:solidFill>
                  <a:prstClr val="white"/>
                </a:solidFill>
                <a:ea typeface="+mn-ea"/>
                <a:cs typeface="+mn-cs"/>
              </a:rPr>
              <a:t/>
            </a:r>
            <a:br>
              <a:rPr lang="en-US" sz="1400" b="0" dirty="0" smtClean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ru-RU" sz="1400" b="0" dirty="0">
                <a:solidFill>
                  <a:prstClr val="white"/>
                </a:solidFill>
                <a:ea typeface="+mn-ea"/>
                <a:cs typeface="+mn-cs"/>
              </a:rPr>
              <a:t/>
            </a:r>
            <a:br>
              <a:rPr lang="ru-RU" sz="1400" b="0" dirty="0">
                <a:solidFill>
                  <a:prstClr val="white"/>
                </a:solidFill>
                <a:ea typeface="+mn-ea"/>
                <a:cs typeface="+mn-cs"/>
              </a:rPr>
            </a:br>
            <a:r>
              <a:rPr lang="en-US" sz="1400" b="0" dirty="0">
                <a:solidFill>
                  <a:prstClr val="white"/>
                </a:solidFill>
                <a:ea typeface="+mn-ea"/>
                <a:cs typeface="+mn-cs"/>
              </a:rPr>
              <a:t>valery.slezkintsev@kaspersky.com</a:t>
            </a:r>
            <a:endParaRPr lang="ru-RU" sz="1400" b="0" dirty="0">
              <a:solidFill>
                <a:prstClr val="white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4</a:t>
            </a:fld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Is it possible to be protected?</a:t>
            </a:r>
            <a:endParaRPr lang="ru-RU" sz="2800" dirty="0"/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1077550" y="1403974"/>
            <a:ext cx="5230779" cy="46989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Some general rules: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Security awareness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</a:t>
            </a:r>
            <a:r>
              <a:rPr lang="en-US" sz="2800" dirty="0" smtClean="0"/>
              <a:t>enetration tests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Regular updates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</a:rPr>
              <a:t>Backup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Antimalware protection</a:t>
            </a:r>
            <a:endParaRPr lang="en-US" sz="2800" dirty="0"/>
          </a:p>
        </p:txBody>
      </p:sp>
      <p:sp>
        <p:nvSpPr>
          <p:cNvPr id="19" name="Freeform 83"/>
          <p:cNvSpPr>
            <a:spLocks noEditPoints="1"/>
          </p:cNvSpPr>
          <p:nvPr/>
        </p:nvSpPr>
        <p:spPr bwMode="auto">
          <a:xfrm>
            <a:off x="6944497" y="1403974"/>
            <a:ext cx="2866637" cy="3773506"/>
          </a:xfrm>
          <a:custGeom>
            <a:avLst/>
            <a:gdLst>
              <a:gd name="T0" fmla="*/ 130 w 260"/>
              <a:gd name="T1" fmla="*/ 343 h 343"/>
              <a:gd name="T2" fmla="*/ 116 w 260"/>
              <a:gd name="T3" fmla="*/ 336 h 343"/>
              <a:gd name="T4" fmla="*/ 1 w 260"/>
              <a:gd name="T5" fmla="*/ 221 h 343"/>
              <a:gd name="T6" fmla="*/ 1 w 260"/>
              <a:gd name="T7" fmla="*/ 220 h 343"/>
              <a:gd name="T8" fmla="*/ 0 w 260"/>
              <a:gd name="T9" fmla="*/ 215 h 343"/>
              <a:gd name="T10" fmla="*/ 0 w 260"/>
              <a:gd name="T11" fmla="*/ 68 h 343"/>
              <a:gd name="T12" fmla="*/ 130 w 260"/>
              <a:gd name="T13" fmla="*/ 0 h 343"/>
              <a:gd name="T14" fmla="*/ 260 w 260"/>
              <a:gd name="T15" fmla="*/ 68 h 343"/>
              <a:gd name="T16" fmla="*/ 260 w 260"/>
              <a:gd name="T17" fmla="*/ 221 h 343"/>
              <a:gd name="T18" fmla="*/ 145 w 260"/>
              <a:gd name="T19" fmla="*/ 336 h 343"/>
              <a:gd name="T20" fmla="*/ 130 w 260"/>
              <a:gd name="T21" fmla="*/ 343 h 343"/>
              <a:gd name="T22" fmla="*/ 21 w 260"/>
              <a:gd name="T23" fmla="*/ 218 h 343"/>
              <a:gd name="T24" fmla="*/ 124 w 260"/>
              <a:gd name="T25" fmla="*/ 318 h 343"/>
              <a:gd name="T26" fmla="*/ 130 w 260"/>
              <a:gd name="T27" fmla="*/ 321 h 343"/>
              <a:gd name="T28" fmla="*/ 136 w 260"/>
              <a:gd name="T29" fmla="*/ 318 h 343"/>
              <a:gd name="T30" fmla="*/ 240 w 260"/>
              <a:gd name="T31" fmla="*/ 218 h 343"/>
              <a:gd name="T32" fmla="*/ 240 w 260"/>
              <a:gd name="T33" fmla="*/ 80 h 343"/>
              <a:gd name="T34" fmla="*/ 130 w 260"/>
              <a:gd name="T35" fmla="*/ 23 h 343"/>
              <a:gd name="T36" fmla="*/ 20 w 260"/>
              <a:gd name="T37" fmla="*/ 80 h 343"/>
              <a:gd name="T38" fmla="*/ 20 w 260"/>
              <a:gd name="T39" fmla="*/ 215 h 343"/>
              <a:gd name="T40" fmla="*/ 21 w 260"/>
              <a:gd name="T41" fmla="*/ 218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0" h="343">
                <a:moveTo>
                  <a:pt x="130" y="343"/>
                </a:moveTo>
                <a:cubicBezTo>
                  <a:pt x="116" y="336"/>
                  <a:pt x="116" y="336"/>
                  <a:pt x="116" y="336"/>
                </a:cubicBezTo>
                <a:cubicBezTo>
                  <a:pt x="98" y="328"/>
                  <a:pt x="12" y="283"/>
                  <a:pt x="1" y="221"/>
                </a:cubicBezTo>
                <a:cubicBezTo>
                  <a:pt x="1" y="220"/>
                  <a:pt x="1" y="220"/>
                  <a:pt x="1" y="220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68"/>
                  <a:pt x="0" y="68"/>
                  <a:pt x="0" y="68"/>
                </a:cubicBezTo>
                <a:cubicBezTo>
                  <a:pt x="130" y="0"/>
                  <a:pt x="130" y="0"/>
                  <a:pt x="130" y="0"/>
                </a:cubicBezTo>
                <a:cubicBezTo>
                  <a:pt x="260" y="68"/>
                  <a:pt x="260" y="68"/>
                  <a:pt x="260" y="68"/>
                </a:cubicBezTo>
                <a:cubicBezTo>
                  <a:pt x="260" y="221"/>
                  <a:pt x="260" y="221"/>
                  <a:pt x="260" y="221"/>
                </a:cubicBezTo>
                <a:cubicBezTo>
                  <a:pt x="248" y="283"/>
                  <a:pt x="162" y="328"/>
                  <a:pt x="145" y="336"/>
                </a:cubicBezTo>
                <a:lnTo>
                  <a:pt x="130" y="343"/>
                </a:lnTo>
                <a:close/>
                <a:moveTo>
                  <a:pt x="21" y="218"/>
                </a:moveTo>
                <a:cubicBezTo>
                  <a:pt x="29" y="262"/>
                  <a:pt x="90" y="302"/>
                  <a:pt x="124" y="318"/>
                </a:cubicBezTo>
                <a:cubicBezTo>
                  <a:pt x="130" y="321"/>
                  <a:pt x="130" y="321"/>
                  <a:pt x="130" y="321"/>
                </a:cubicBezTo>
                <a:cubicBezTo>
                  <a:pt x="136" y="318"/>
                  <a:pt x="136" y="318"/>
                  <a:pt x="136" y="318"/>
                </a:cubicBezTo>
                <a:cubicBezTo>
                  <a:pt x="171" y="302"/>
                  <a:pt x="231" y="262"/>
                  <a:pt x="240" y="218"/>
                </a:cubicBezTo>
                <a:cubicBezTo>
                  <a:pt x="240" y="80"/>
                  <a:pt x="240" y="80"/>
                  <a:pt x="240" y="80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20" y="80"/>
                  <a:pt x="20" y="80"/>
                  <a:pt x="20" y="80"/>
                </a:cubicBezTo>
                <a:cubicBezTo>
                  <a:pt x="20" y="215"/>
                  <a:pt x="20" y="215"/>
                  <a:pt x="20" y="215"/>
                </a:cubicBezTo>
                <a:lnTo>
                  <a:pt x="21" y="21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8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5</a:t>
            </a:fld>
            <a:endParaRPr lang="ru-RU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Targeted attack kill chain</a:t>
            </a:r>
            <a:endParaRPr lang="ru-RU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445" y="3316623"/>
            <a:ext cx="476250" cy="476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8235" y="5044445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Infected USB 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9259" y="175891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Mail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66495" y="3408519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/>
          <p:cNvSpPr/>
          <p:nvPr/>
        </p:nvSpPr>
        <p:spPr>
          <a:xfrm>
            <a:off x="3545377" y="4767636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/>
          <p:cNvSpPr/>
          <p:nvPr/>
        </p:nvSpPr>
        <p:spPr>
          <a:xfrm>
            <a:off x="6584406" y="4767418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/>
          <p:cNvSpPr/>
          <p:nvPr/>
        </p:nvSpPr>
        <p:spPr>
          <a:xfrm>
            <a:off x="3545376" y="3408520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/>
          <p:cNvSpPr/>
          <p:nvPr/>
        </p:nvSpPr>
        <p:spPr>
          <a:xfrm>
            <a:off x="3545376" y="2049622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/>
          <p:cNvSpPr/>
          <p:nvPr/>
        </p:nvSpPr>
        <p:spPr>
          <a:xfrm>
            <a:off x="2027465" y="3408519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/>
          <p:cNvSpPr/>
          <p:nvPr/>
        </p:nvSpPr>
        <p:spPr>
          <a:xfrm>
            <a:off x="6579777" y="2049622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Oval 19"/>
          <p:cNvSpPr/>
          <p:nvPr/>
        </p:nvSpPr>
        <p:spPr>
          <a:xfrm>
            <a:off x="8102317" y="3408518"/>
            <a:ext cx="289745" cy="2897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168994" y="2339366"/>
            <a:ext cx="1376382" cy="1214024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168994" y="3553390"/>
            <a:ext cx="1311701" cy="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23" name="TextBox 22"/>
          <p:cNvSpPr txBox="1"/>
          <p:nvPr/>
        </p:nvSpPr>
        <p:spPr>
          <a:xfrm>
            <a:off x="3313101" y="313151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Network</a:t>
            </a:r>
            <a:endParaRPr lang="ru-RU" sz="12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168994" y="3553390"/>
            <a:ext cx="1376382" cy="1214025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86904" y="3553390"/>
            <a:ext cx="1323246" cy="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86904" y="2194493"/>
            <a:ext cx="1377745" cy="121355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81855" y="3698260"/>
            <a:ext cx="1357191" cy="1207651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09520" y="2339366"/>
            <a:ext cx="1370257" cy="1214024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211367" y="3551807"/>
            <a:ext cx="1352472" cy="121719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30" name="TextBox 29"/>
          <p:cNvSpPr txBox="1"/>
          <p:nvPr/>
        </p:nvSpPr>
        <p:spPr>
          <a:xfrm>
            <a:off x="6350989" y="5044444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Network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2053" y="1758912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Mail</a:t>
            </a:r>
            <a:endParaRPr lang="ru-RU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724649" y="2194493"/>
            <a:ext cx="1370256" cy="121355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24649" y="3698260"/>
            <a:ext cx="1370256" cy="1207651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247189" y="3551807"/>
            <a:ext cx="1230186" cy="0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35" name="object 4"/>
          <p:cNvSpPr/>
          <p:nvPr/>
        </p:nvSpPr>
        <p:spPr>
          <a:xfrm>
            <a:off x="7570261" y="5908170"/>
            <a:ext cx="1678513" cy="45719"/>
          </a:xfrm>
          <a:custGeom>
            <a:avLst/>
            <a:gdLst/>
            <a:ahLst/>
            <a:cxnLst/>
            <a:rect l="l" t="t" r="r" b="b"/>
            <a:pathLst>
              <a:path w="5288280" h="73659">
                <a:moveTo>
                  <a:pt x="5287797" y="0"/>
                </a:moveTo>
                <a:lnTo>
                  <a:pt x="104708" y="0"/>
                </a:lnTo>
                <a:lnTo>
                  <a:pt x="0" y="73296"/>
                </a:lnTo>
                <a:lnTo>
                  <a:pt x="5183088" y="73296"/>
                </a:lnTo>
                <a:lnTo>
                  <a:pt x="5287797" y="0"/>
                </a:lnTo>
                <a:close/>
              </a:path>
            </a:pathLst>
          </a:custGeom>
          <a:solidFill>
            <a:srgbClr val="CD0000"/>
          </a:solidFill>
          <a:ln>
            <a:solidFill>
              <a:srgbClr val="CD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6"/>
          <p:cNvSpPr/>
          <p:nvPr/>
        </p:nvSpPr>
        <p:spPr>
          <a:xfrm>
            <a:off x="2693463" y="5909419"/>
            <a:ext cx="1909225" cy="45719"/>
          </a:xfrm>
          <a:custGeom>
            <a:avLst/>
            <a:gdLst/>
            <a:ahLst/>
            <a:cxnLst/>
            <a:rect l="l" t="t" r="r" b="b"/>
            <a:pathLst>
              <a:path w="3822065" h="73659">
                <a:moveTo>
                  <a:pt x="3821873" y="0"/>
                </a:moveTo>
                <a:lnTo>
                  <a:pt x="104708" y="0"/>
                </a:lnTo>
                <a:lnTo>
                  <a:pt x="0" y="73296"/>
                </a:lnTo>
                <a:lnTo>
                  <a:pt x="3717164" y="73296"/>
                </a:lnTo>
                <a:lnTo>
                  <a:pt x="3821873" y="0"/>
                </a:lnTo>
                <a:close/>
              </a:path>
            </a:pathLst>
          </a:custGeom>
          <a:solidFill>
            <a:srgbClr val="CD0000"/>
          </a:solidFill>
          <a:ln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092">
              <a:solidFill>
                <a:srgbClr val="FF0000"/>
              </a:solidFill>
            </a:endParaRPr>
          </a:p>
        </p:txBody>
      </p:sp>
      <p:sp>
        <p:nvSpPr>
          <p:cNvPr id="37" name="object 7"/>
          <p:cNvSpPr/>
          <p:nvPr/>
        </p:nvSpPr>
        <p:spPr>
          <a:xfrm>
            <a:off x="1463521" y="5913014"/>
            <a:ext cx="1222530" cy="45719"/>
          </a:xfrm>
          <a:custGeom>
            <a:avLst/>
            <a:gdLst/>
            <a:ahLst/>
            <a:cxnLst/>
            <a:rect l="l" t="t" r="r" b="b"/>
            <a:pathLst>
              <a:path w="3399790" h="73659">
                <a:moveTo>
                  <a:pt x="3399226" y="0"/>
                </a:moveTo>
                <a:lnTo>
                  <a:pt x="0" y="0"/>
                </a:lnTo>
                <a:lnTo>
                  <a:pt x="0" y="73285"/>
                </a:lnTo>
                <a:lnTo>
                  <a:pt x="3294517" y="73285"/>
                </a:lnTo>
                <a:lnTo>
                  <a:pt x="3399226" y="0"/>
                </a:lnTo>
                <a:close/>
              </a:path>
            </a:pathLst>
          </a:custGeom>
          <a:solidFill>
            <a:srgbClr val="CD0000"/>
          </a:solidFill>
          <a:ln>
            <a:solidFill>
              <a:srgbClr val="CD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8" name="object 50"/>
          <p:cNvSpPr txBox="1"/>
          <p:nvPr/>
        </p:nvSpPr>
        <p:spPr>
          <a:xfrm>
            <a:off x="7800537" y="5687618"/>
            <a:ext cx="1217959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182" spc="-6" dirty="0" smtClean="0">
                <a:solidFill>
                  <a:srgbClr val="FF0000"/>
                </a:solidFill>
              </a:rPr>
              <a:t>Execution</a:t>
            </a:r>
            <a:endParaRPr sz="1182" dirty="0">
              <a:solidFill>
                <a:srgbClr val="FF0000"/>
              </a:solidFill>
            </a:endParaRPr>
          </a:p>
        </p:txBody>
      </p:sp>
      <p:sp>
        <p:nvSpPr>
          <p:cNvPr id="39" name="object 51"/>
          <p:cNvSpPr txBox="1"/>
          <p:nvPr/>
        </p:nvSpPr>
        <p:spPr>
          <a:xfrm>
            <a:off x="5617081" y="5687618"/>
            <a:ext cx="938787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182" spc="6" dirty="0" smtClean="0">
                <a:solidFill>
                  <a:srgbClr val="FF0000"/>
                </a:solidFill>
              </a:rPr>
              <a:t>Propagation</a:t>
            </a:r>
            <a:endParaRPr sz="1182" dirty="0">
              <a:solidFill>
                <a:srgbClr val="FF0000"/>
              </a:solidFill>
            </a:endParaRPr>
          </a:p>
        </p:txBody>
      </p:sp>
      <p:sp>
        <p:nvSpPr>
          <p:cNvPr id="40" name="object 52"/>
          <p:cNvSpPr txBox="1"/>
          <p:nvPr/>
        </p:nvSpPr>
        <p:spPr>
          <a:xfrm>
            <a:off x="3121541" y="5687617"/>
            <a:ext cx="1108216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182" spc="6" dirty="0" smtClean="0">
                <a:solidFill>
                  <a:srgbClr val="FF0000"/>
                </a:solidFill>
              </a:rPr>
              <a:t>Penetration</a:t>
            </a:r>
            <a:endParaRPr sz="1182" dirty="0">
              <a:solidFill>
                <a:srgbClr val="FF0000"/>
              </a:solidFill>
            </a:endParaRPr>
          </a:p>
        </p:txBody>
      </p:sp>
      <p:sp>
        <p:nvSpPr>
          <p:cNvPr id="41" name="object 53"/>
          <p:cNvSpPr txBox="1"/>
          <p:nvPr/>
        </p:nvSpPr>
        <p:spPr>
          <a:xfrm>
            <a:off x="1588449" y="5690983"/>
            <a:ext cx="972673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182" spc="6" dirty="0" smtClean="0">
                <a:solidFill>
                  <a:srgbClr val="FF0000"/>
                </a:solidFill>
              </a:rPr>
              <a:t>Preparation</a:t>
            </a:r>
            <a:endParaRPr sz="1182" dirty="0">
              <a:solidFill>
                <a:srgbClr val="FF0000"/>
              </a:solidFill>
            </a:endParaRPr>
          </a:p>
        </p:txBody>
      </p:sp>
      <p:sp>
        <p:nvSpPr>
          <p:cNvPr id="42" name="object 6"/>
          <p:cNvSpPr/>
          <p:nvPr/>
        </p:nvSpPr>
        <p:spPr>
          <a:xfrm>
            <a:off x="4610100" y="5908170"/>
            <a:ext cx="2952750" cy="45719"/>
          </a:xfrm>
          <a:custGeom>
            <a:avLst/>
            <a:gdLst/>
            <a:ahLst/>
            <a:cxnLst/>
            <a:rect l="l" t="t" r="r" b="b"/>
            <a:pathLst>
              <a:path w="3822065" h="73659">
                <a:moveTo>
                  <a:pt x="3821873" y="0"/>
                </a:moveTo>
                <a:lnTo>
                  <a:pt x="104708" y="0"/>
                </a:lnTo>
                <a:lnTo>
                  <a:pt x="0" y="73296"/>
                </a:lnTo>
                <a:lnTo>
                  <a:pt x="3717164" y="73296"/>
                </a:lnTo>
                <a:lnTo>
                  <a:pt x="3821873" y="0"/>
                </a:lnTo>
                <a:close/>
              </a:path>
            </a:pathLst>
          </a:custGeom>
          <a:solidFill>
            <a:srgbClr val="CD0000"/>
          </a:solidFill>
          <a:ln>
            <a:solidFill>
              <a:srgbClr val="CD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6"/>
          <p:cNvSpPr/>
          <p:nvPr/>
        </p:nvSpPr>
        <p:spPr>
          <a:xfrm>
            <a:off x="9256185" y="5911002"/>
            <a:ext cx="1339771" cy="45719"/>
          </a:xfrm>
          <a:custGeom>
            <a:avLst/>
            <a:gdLst/>
            <a:ahLst/>
            <a:cxnLst/>
            <a:rect l="l" t="t" r="r" b="b"/>
            <a:pathLst>
              <a:path w="3822065" h="73659">
                <a:moveTo>
                  <a:pt x="3821873" y="0"/>
                </a:moveTo>
                <a:lnTo>
                  <a:pt x="104708" y="0"/>
                </a:lnTo>
                <a:lnTo>
                  <a:pt x="0" y="73296"/>
                </a:lnTo>
                <a:lnTo>
                  <a:pt x="3717164" y="73296"/>
                </a:lnTo>
                <a:lnTo>
                  <a:pt x="3821873" y="0"/>
                </a:lnTo>
                <a:close/>
              </a:path>
            </a:pathLst>
          </a:custGeom>
          <a:solidFill>
            <a:srgbClr val="CD0000"/>
          </a:solidFill>
          <a:ln>
            <a:solidFill>
              <a:srgbClr val="CD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50"/>
          <p:cNvSpPr txBox="1"/>
          <p:nvPr/>
        </p:nvSpPr>
        <p:spPr>
          <a:xfrm>
            <a:off x="9317090" y="5687618"/>
            <a:ext cx="1217959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algn="ctr"/>
            <a:r>
              <a:rPr lang="en-US" sz="1182" spc="-6" dirty="0" smtClean="0">
                <a:solidFill>
                  <a:srgbClr val="FF0000"/>
                </a:solidFill>
              </a:rPr>
              <a:t>Incident</a:t>
            </a:r>
            <a:endParaRPr sz="1182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3" grpId="0"/>
      <p:bldP spid="30" grpId="0"/>
      <p:bldP spid="31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одзаголовок 74"/>
          <p:cNvSpPr>
            <a:spLocks noGrp="1"/>
          </p:cNvSpPr>
          <p:nvPr>
            <p:ph type="subTitle" idx="1"/>
          </p:nvPr>
        </p:nvSpPr>
        <p:spPr>
          <a:xfrm>
            <a:off x="2244290" y="1578537"/>
            <a:ext cx="1872290" cy="387798"/>
          </a:xfrm>
        </p:spPr>
        <p:txBody>
          <a:bodyPr/>
          <a:lstStyle/>
          <a:p>
            <a:r>
              <a:rPr lang="en-US" sz="2800" dirty="0" smtClean="0"/>
              <a:t>Passive</a:t>
            </a:r>
            <a:endParaRPr lang="ru-RU" sz="2400" dirty="0"/>
          </a:p>
        </p:txBody>
      </p:sp>
      <p:sp>
        <p:nvSpPr>
          <p:cNvPr id="73" name="Номер слайда 7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6</a:t>
            </a:fld>
            <a:endParaRPr lang="ru-RU"/>
          </a:p>
        </p:txBody>
      </p:sp>
      <p:sp>
        <p:nvSpPr>
          <p:cNvPr id="76" name="Текст 75"/>
          <p:cNvSpPr>
            <a:spLocks noGrp="1"/>
          </p:cNvSpPr>
          <p:nvPr>
            <p:ph type="body" sz="quarter" idx="35"/>
          </p:nvPr>
        </p:nvSpPr>
        <p:spPr>
          <a:xfrm>
            <a:off x="8566878" y="1578537"/>
            <a:ext cx="1153486" cy="387798"/>
          </a:xfrm>
        </p:spPr>
        <p:txBody>
          <a:bodyPr/>
          <a:lstStyle/>
          <a:p>
            <a:r>
              <a:rPr lang="en-US" sz="2800" dirty="0" smtClean="0"/>
              <a:t>Active</a:t>
            </a:r>
            <a:endParaRPr lang="ru-RU" sz="2400" dirty="0"/>
          </a:p>
        </p:txBody>
      </p:sp>
      <p:sp>
        <p:nvSpPr>
          <p:cNvPr id="74" name="Заголовок 73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Information gathering</a:t>
            </a:r>
            <a:endParaRPr lang="ru-RU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922335" y="1435395"/>
            <a:ext cx="0" cy="516325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ÐÐ°ÑÑÐ¸Ð½ÐºÐ¸ Ð¿Ð¾ Ð·Ð°Ð¿ÑÐ¾ÑÑ n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87" y="20453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Ð°ÑÑÐ¸Ð½ÐºÐ¸ Ð¿Ð¾ Ð·Ð°Ð¿ÑÐ¾ÑÑ wiresh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113" y="4297984"/>
            <a:ext cx="1810496" cy="181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Ð°ÑÑÐ¸Ð½ÐºÐ¸ Ð¿Ð¾ Ð·Ð°Ð¿ÑÐ¾ÑÑ openv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90" y="2265256"/>
            <a:ext cx="2466681" cy="19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Ð°ÑÑÐ¸Ð½ÐºÐ¸ Ð¿Ð¾ Ð·Ð°Ð¿ÑÐ¾ÑÑ metasplo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648" y="4085253"/>
            <a:ext cx="2257223" cy="22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0224" y="2386388"/>
            <a:ext cx="4197477" cy="365466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750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7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6"/>
          </p:nvPr>
        </p:nvSpPr>
        <p:spPr>
          <a:xfrm>
            <a:off x="434977" y="1323412"/>
            <a:ext cx="9784290" cy="4569387"/>
          </a:xfrm>
        </p:spPr>
        <p:txBody>
          <a:bodyPr/>
          <a:lstStyle/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Vulnerable software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Phishing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Weak passwords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Server misconfiguration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Network penetration</a:t>
            </a:r>
            <a:endParaRPr lang="ru-RU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52" y="1500828"/>
            <a:ext cx="6321830" cy="421455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48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Network penetration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>
          <a:xfrm>
            <a:off x="434975" y="1323414"/>
            <a:ext cx="9090025" cy="4772586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rial, Helvetica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37004" y="2832543"/>
            <a:ext cx="47505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CVE-2012-0158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ru-RU" sz="2800" dirty="0" smtClean="0">
                <a:solidFill>
                  <a:schemeClr val="bg1"/>
                </a:solidFill>
              </a:rPr>
              <a:t>CVE-2014-6352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7127" y="1347201"/>
            <a:ext cx="6426495" cy="4284330"/>
          </a:xfrm>
          <a:prstGeom prst="rect">
            <a:avLst/>
          </a:prstGeom>
          <a:noFill/>
          <a:effectLst>
            <a:softEdge rad="228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9169798">
            <a:off x="5976228" y="3839784"/>
            <a:ext cx="743309" cy="74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939841">
            <a:off x="5965549" y="3838411"/>
            <a:ext cx="740956" cy="74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500" y="0"/>
            <a:ext cx="4762500" cy="3571875"/>
          </a:xfrm>
          <a:prstGeom prst="rect">
            <a:avLst/>
          </a:prstGeom>
          <a:noFill/>
          <a:effectLst>
            <a:softEdge rad="393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2411" y="1051847"/>
            <a:ext cx="2552452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091" y="2015872"/>
            <a:ext cx="5111671" cy="1984529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C08D-A2BB-4D6F-92A2-2CA9551ABFC2}" type="slidenum">
              <a:rPr lang="ru-RU" smtClean="0"/>
              <a:t>9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8150" y="380853"/>
            <a:ext cx="11315700" cy="387798"/>
          </a:xfrm>
        </p:spPr>
        <p:txBody>
          <a:bodyPr/>
          <a:lstStyle/>
          <a:p>
            <a:r>
              <a:rPr lang="en-US" sz="2800" dirty="0" smtClean="0"/>
              <a:t>Typical actions</a:t>
            </a:r>
            <a:endParaRPr lang="ru-RU" sz="2800" dirty="0"/>
          </a:p>
        </p:txBody>
      </p:sp>
      <p:sp>
        <p:nvSpPr>
          <p:cNvPr id="3" name="Rectangle 2"/>
          <p:cNvSpPr/>
          <p:nvPr/>
        </p:nvSpPr>
        <p:spPr>
          <a:xfrm>
            <a:off x="669926" y="244955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Downloading additional </a:t>
            </a:r>
            <a:r>
              <a:rPr lang="en-US" sz="2800" dirty="0" smtClean="0">
                <a:solidFill>
                  <a:schemeClr val="bg1"/>
                </a:solidFill>
              </a:rPr>
              <a:t>files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Getting system/root privileges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Starting rootkit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Call back to C&amp;C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7310" y="3008137"/>
            <a:ext cx="4642653" cy="23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12" y="3971151"/>
            <a:ext cx="5048250" cy="209817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2532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ages and graphics">
  <a:themeElements>
    <a:clrScheme name="Другая 1">
      <a:dk1>
        <a:srgbClr val="575757"/>
      </a:dk1>
      <a:lt1>
        <a:sysClr val="window" lastClr="FFFFFF"/>
      </a:lt1>
      <a:dk2>
        <a:srgbClr val="111111"/>
      </a:dk2>
      <a:lt2>
        <a:srgbClr val="E7E6E6"/>
      </a:lt2>
      <a:accent1>
        <a:srgbClr val="006D5C"/>
      </a:accent1>
      <a:accent2>
        <a:srgbClr val="009982"/>
      </a:accent2>
      <a:accent3>
        <a:srgbClr val="71C9BC"/>
      </a:accent3>
      <a:accent4>
        <a:srgbClr val="FFFFFF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 without pagination">
  <a:themeElements>
    <a:clrScheme name="Kaspersky Lab colors">
      <a:dk1>
        <a:sysClr val="windowText" lastClr="000000"/>
      </a:dk1>
      <a:lt1>
        <a:sysClr val="window" lastClr="FFFFFF"/>
      </a:lt1>
      <a:dk2>
        <a:srgbClr val="006D5C"/>
      </a:dk2>
      <a:lt2>
        <a:srgbClr val="E7E6E6"/>
      </a:lt2>
      <a:accent1>
        <a:srgbClr val="0F6B5E"/>
      </a:accent1>
      <a:accent2>
        <a:srgbClr val="009982"/>
      </a:accent2>
      <a:accent3>
        <a:srgbClr val="71C9BC"/>
      </a:accent3>
      <a:accent4>
        <a:srgbClr val="575757"/>
      </a:accent4>
      <a:accent5>
        <a:srgbClr val="C8C8C8"/>
      </a:accent5>
      <a:accent6>
        <a:srgbClr val="FF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IPC_DocumentPreview xmlns="3e7a4f67-9224-46ab-b41e-4dda0420fb2d">
      <Url>https://brandcentral.kaspersky.com/PublishingImages/Brandcentral/dark_16[9.png</Url>
      <Description>https://brandcentral.kaspersky.com/PublishingImages/Brandcentral/ppt-dark-16x9.png</Description>
    </KIPC_DocumentPreview>
    <Link xmlns="4013f205-b186-483b-8e78-2f14e227aaa5">
      <Url xsi:nil="true"/>
      <Description xsi:nil="true"/>
    </Link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5A797AEB0FA649BCE7945BED9F5A1F" ma:contentTypeVersion="5" ma:contentTypeDescription="Create a new document." ma:contentTypeScope="" ma:versionID="08abb4c5b3449e891f9637dcab00d90b">
  <xsd:schema xmlns:xsd="http://www.w3.org/2001/XMLSchema" xmlns:xs="http://www.w3.org/2001/XMLSchema" xmlns:p="http://schemas.microsoft.com/office/2006/metadata/properties" xmlns:ns1="http://schemas.microsoft.com/sharepoint/v3" xmlns:ns2="3e7a4f67-9224-46ab-b41e-4dda0420fb2d" xmlns:ns3="4013f205-b186-483b-8e78-2f14e227aaa5" targetNamespace="http://schemas.microsoft.com/office/2006/metadata/properties" ma:root="true" ma:fieldsID="4f87cab0432ccb137c14a788da3eee95" ns1:_="" ns2:_="" ns3:_="">
    <xsd:import namespace="http://schemas.microsoft.com/sharepoint/v3"/>
    <xsd:import namespace="3e7a4f67-9224-46ab-b41e-4dda0420fb2d"/>
    <xsd:import namespace="4013f205-b186-483b-8e78-2f14e227aaa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IPC_DocumentPreview" minOccurs="0"/>
                <xsd:element ref="ns3: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7a4f67-9224-46ab-b41e-4dda0420fb2d" elementFormDefault="qualified">
    <xsd:import namespace="http://schemas.microsoft.com/office/2006/documentManagement/types"/>
    <xsd:import namespace="http://schemas.microsoft.com/office/infopath/2007/PartnerControls"/>
    <xsd:element name="KIPC_DocumentPreview" ma:index="10" nillable="true" ma:displayName="Document Preview" ma:format="Image" ma:internalName="KIPC_DocumentP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3f205-b186-483b-8e78-2f14e227aaa5" elementFormDefault="qualified">
    <xsd:import namespace="http://schemas.microsoft.com/office/2006/documentManagement/types"/>
    <xsd:import namespace="http://schemas.microsoft.com/office/infopath/2007/PartnerControls"/>
    <xsd:element name="Link" ma:index="11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53DD92-2A9B-4F4F-B373-4C0870344CFB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13f205-b186-483b-8e78-2f14e227aaa5"/>
    <ds:schemaRef ds:uri="3e7a4f67-9224-46ab-b41e-4dda0420fb2d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F196463-AF31-46C5-8585-B0F1A499B7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BBDAEC-747F-4A63-8082-AC0ACDC0CF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e7a4f67-9224-46ab-b41e-4dda0420fb2d"/>
    <ds:schemaRef ds:uri="4013f205-b186-483b-8e78-2f14e227a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18518</TotalTime>
  <Words>542</Words>
  <Application>Microsoft Office PowerPoint</Application>
  <PresentationFormat>Widescreen</PresentationFormat>
  <Paragraphs>236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Arial, Helvetica</vt:lpstr>
      <vt:lpstr>Calibri</vt:lpstr>
      <vt:lpstr>Courier New</vt:lpstr>
      <vt:lpstr>Times New Roman</vt:lpstr>
      <vt:lpstr>Pages and graphics</vt:lpstr>
      <vt:lpstr>Slides without pagination</vt:lpstr>
      <vt:lpstr>Targeted attack stages and AV detection methods in terms of Ripter APT</vt:lpstr>
      <vt:lpstr>What is APT?</vt:lpstr>
      <vt:lpstr>Examples</vt:lpstr>
      <vt:lpstr>Is it possible to be protected?</vt:lpstr>
      <vt:lpstr>Targeted attack kill chain</vt:lpstr>
      <vt:lpstr>Information gathering</vt:lpstr>
      <vt:lpstr>Network penetration</vt:lpstr>
      <vt:lpstr>Network penetration</vt:lpstr>
      <vt:lpstr>Typical actions</vt:lpstr>
      <vt:lpstr>Ripter’s killchain</vt:lpstr>
      <vt:lpstr>Lateral movement</vt:lpstr>
      <vt:lpstr>Builder</vt:lpstr>
      <vt:lpstr>Administration tool</vt:lpstr>
      <vt:lpstr>Remember</vt:lpstr>
      <vt:lpstr>AV Detection</vt:lpstr>
      <vt:lpstr>Highlevel structure of EPP</vt:lpstr>
      <vt:lpstr>AV detection</vt:lpstr>
      <vt:lpstr>Reactive detection</vt:lpstr>
      <vt:lpstr>Reactive detection</vt:lpstr>
      <vt:lpstr>Proactive detection</vt:lpstr>
      <vt:lpstr>Proactive detection</vt:lpstr>
      <vt:lpstr>Machine Learning</vt:lpstr>
      <vt:lpstr>Detection summary</vt:lpstr>
      <vt:lpstr>Let’s kill the Ripter!</vt:lpstr>
      <vt:lpstr>Ripter detection</vt:lpstr>
      <vt:lpstr>Ripter detection</vt:lpstr>
      <vt:lpstr>Ripter detection</vt:lpstr>
      <vt:lpstr>Ripter detection</vt:lpstr>
      <vt:lpstr>Ripter detection</vt:lpstr>
      <vt:lpstr>Ripter detection</vt:lpstr>
      <vt:lpstr>Ripter detection</vt:lpstr>
      <vt:lpstr>Ripter detection</vt:lpstr>
      <vt:lpstr>Thank you for your attention!  Kaspersky Lab HQ 39A/2 Leningradskoe Shosse Moscow, 125212, Russian Federation Tel: +7 (495) 797-8700 www.kaspersky.com  valery.slezkintsev@kaspersky.com</vt:lpstr>
    </vt:vector>
  </TitlesOfParts>
  <Company>Kaspersky 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 Shapovalov</dc:creator>
  <cp:lastModifiedBy>user</cp:lastModifiedBy>
  <cp:revision>648</cp:revision>
  <dcterms:created xsi:type="dcterms:W3CDTF">2016-08-02T08:27:25Z</dcterms:created>
  <dcterms:modified xsi:type="dcterms:W3CDTF">2018-04-20T19:12:12Z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0x010100F05A797AEB0FA649BCE7945BED9F5A1F</vt:lpwstr>
  </property>
</Properties>
</file>